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5" r:id="rId4"/>
    <p:sldMasterId id="2147483696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</p:sldIdLst>
  <p:sldSz cy="5143500" cx="9144000"/>
  <p:notesSz cx="6858000" cy="9144000"/>
  <p:embeddedFontLst>
    <p:embeddedFont>
      <p:font typeface="Barlow Condensed ExtraLight"/>
      <p:regular r:id="rId40"/>
      <p:bold r:id="rId41"/>
      <p:italic r:id="rId42"/>
      <p:boldItalic r:id="rId43"/>
    </p:embeddedFont>
    <p:embeddedFont>
      <p:font typeface="Barlow Condensed Medium"/>
      <p:regular r:id="rId44"/>
      <p:bold r:id="rId45"/>
      <p:italic r:id="rId46"/>
      <p:boldItalic r:id="rId47"/>
    </p:embeddedFont>
    <p:embeddedFont>
      <p:font typeface="Poppins"/>
      <p:regular r:id="rId48"/>
      <p:bold r:id="rId49"/>
      <p:italic r:id="rId50"/>
      <p:boldItalic r:id="rId51"/>
    </p:embeddedFont>
    <p:embeddedFont>
      <p:font typeface="Barlow Condensed"/>
      <p:regular r:id="rId52"/>
      <p:bold r:id="rId53"/>
      <p:italic r:id="rId54"/>
      <p:boldItalic r:id="rId55"/>
    </p:embeddedFont>
    <p:embeddedFont>
      <p:font typeface="Barlow"/>
      <p:regular r:id="rId56"/>
      <p:bold r:id="rId57"/>
      <p:italic r:id="rId58"/>
      <p:boldItalic r:id="rId5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BarlowCondensedExtraLight-regular.fntdata"/><Relationship Id="rId42" Type="http://schemas.openxmlformats.org/officeDocument/2006/relationships/font" Target="fonts/BarlowCondensedExtraLight-italic.fntdata"/><Relationship Id="rId41" Type="http://schemas.openxmlformats.org/officeDocument/2006/relationships/font" Target="fonts/BarlowCondensedExtraLight-bold.fntdata"/><Relationship Id="rId44" Type="http://schemas.openxmlformats.org/officeDocument/2006/relationships/font" Target="fonts/BarlowCondensedMedium-regular.fntdata"/><Relationship Id="rId43" Type="http://schemas.openxmlformats.org/officeDocument/2006/relationships/font" Target="fonts/BarlowCondensedExtraLight-boldItalic.fntdata"/><Relationship Id="rId46" Type="http://schemas.openxmlformats.org/officeDocument/2006/relationships/font" Target="fonts/BarlowCondensedMedium-italic.fntdata"/><Relationship Id="rId45" Type="http://schemas.openxmlformats.org/officeDocument/2006/relationships/font" Target="fonts/BarlowCondensedMedium-bold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font" Target="fonts/Poppins-regular.fntdata"/><Relationship Id="rId47" Type="http://schemas.openxmlformats.org/officeDocument/2006/relationships/font" Target="fonts/BarlowCondensedMedium-boldItalic.fntdata"/><Relationship Id="rId49" Type="http://schemas.openxmlformats.org/officeDocument/2006/relationships/font" Target="fonts/Poppins-bold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Poppins-boldItalic.fntdata"/><Relationship Id="rId50" Type="http://schemas.openxmlformats.org/officeDocument/2006/relationships/font" Target="fonts/Poppins-italic.fntdata"/><Relationship Id="rId53" Type="http://schemas.openxmlformats.org/officeDocument/2006/relationships/font" Target="fonts/BarlowCondensed-bold.fntdata"/><Relationship Id="rId52" Type="http://schemas.openxmlformats.org/officeDocument/2006/relationships/font" Target="fonts/BarlowCondensed-regular.fntdata"/><Relationship Id="rId11" Type="http://schemas.openxmlformats.org/officeDocument/2006/relationships/slide" Target="slides/slide5.xml"/><Relationship Id="rId55" Type="http://schemas.openxmlformats.org/officeDocument/2006/relationships/font" Target="fonts/BarlowCondensed-boldItalic.fntdata"/><Relationship Id="rId10" Type="http://schemas.openxmlformats.org/officeDocument/2006/relationships/slide" Target="slides/slide4.xml"/><Relationship Id="rId54" Type="http://schemas.openxmlformats.org/officeDocument/2006/relationships/font" Target="fonts/BarlowCondensed-italic.fntdata"/><Relationship Id="rId13" Type="http://schemas.openxmlformats.org/officeDocument/2006/relationships/slide" Target="slides/slide7.xml"/><Relationship Id="rId57" Type="http://schemas.openxmlformats.org/officeDocument/2006/relationships/font" Target="fonts/Barlow-bold.fntdata"/><Relationship Id="rId12" Type="http://schemas.openxmlformats.org/officeDocument/2006/relationships/slide" Target="slides/slide6.xml"/><Relationship Id="rId56" Type="http://schemas.openxmlformats.org/officeDocument/2006/relationships/font" Target="fonts/Barlow-regular.fntdata"/><Relationship Id="rId15" Type="http://schemas.openxmlformats.org/officeDocument/2006/relationships/slide" Target="slides/slide9.xml"/><Relationship Id="rId59" Type="http://schemas.openxmlformats.org/officeDocument/2006/relationships/font" Target="fonts/Barlow-boldItalic.fntdata"/><Relationship Id="rId14" Type="http://schemas.openxmlformats.org/officeDocument/2006/relationships/slide" Target="slides/slide8.xml"/><Relationship Id="rId58" Type="http://schemas.openxmlformats.org/officeDocument/2006/relationships/font" Target="fonts/Barlow-italic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bfa18fa67c_1_2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bfa18fa67c_1_2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d6a64c928b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d6a64c928b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d6a64c928b_0_2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d6a64c928b_0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d6a64c928b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d6a64c928b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d6a64c928b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d6a64c928b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d6a64c928b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d6a64c928b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d6a64c928b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d6a64c928b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d6a64c928b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d6a64c928b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d6a64c928b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d6a64c928b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d6a64c928b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d6a64c928b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d6a64c928b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d6a64c928b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d6a64c928b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d6a64c928b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d6a64c928b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d6a64c928b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d6a64c928b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d6a64c928b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d6a64c928b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d6a64c928b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d49625ed26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d49625ed26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d6a64c928b_0_2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" name="Google Shape;522;gd6a64c928b_0_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d49625ed26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Google Shape;527;gd49625ed26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c08e8bd9fc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c08e8bd9fc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 = 10 in our case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d49625ed26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d49625ed26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d49625ed26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Google Shape;544;gd49625ed26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d11f23f31e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d11f23f31e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d6a64c928b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d6a64c928b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d11f23f31e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d11f23f31e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d6a64c928b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Google Shape;562;gd6a64c928b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c08e8bd9fc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c08e8bd9fc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d6a64c928b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9" name="Google Shape;579;gd6a64c928b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d6a64c928b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d6a64c928b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d49625ed26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d49625ed26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d49625ed26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d49625ed26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d49625ed26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d49625ed26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d49625ed26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d49625ed26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d49625ed26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d49625ed26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zlib and algorithm called </a:t>
            </a:r>
            <a:r>
              <a:rPr b="1" lang="en">
                <a:solidFill>
                  <a:schemeClr val="dk1"/>
                </a:solidFill>
              </a:rPr>
              <a:t>DEFLATE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8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5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9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32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6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7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10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17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13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20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15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14.png"/><Relationship Id="rId4" Type="http://schemas.openxmlformats.org/officeDocument/2006/relationships/hyperlink" Target="https://slidesgo.com/" TargetMode="External"/><Relationship Id="rId5" Type="http://schemas.openxmlformats.org/officeDocument/2006/relationships/hyperlink" Target="https://www.flaticon.com/" TargetMode="External"/><Relationship Id="rId6" Type="http://schemas.openxmlformats.org/officeDocument/2006/relationships/hyperlink" Target="https://www.freepik.com/" TargetMode="Externa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16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5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19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11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12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24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24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13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28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2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25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27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29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26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31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34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33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30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4"/>
          <p:cNvPicPr preferRelativeResize="0"/>
          <p:nvPr/>
        </p:nvPicPr>
        <p:blipFill>
          <a:blip r:embed="rId3">
            <a:alphaModFix amt="60000"/>
          </a:blip>
          <a:stretch>
            <a:fillRect/>
          </a:stretch>
        </p:blipFill>
        <p:spPr>
          <a:xfrm>
            <a:off x="-296900" y="-167000"/>
            <a:ext cx="9737797" cy="5477503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4"/>
          <p:cNvSpPr/>
          <p:nvPr/>
        </p:nvSpPr>
        <p:spPr>
          <a:xfrm>
            <a:off x="543050" y="361950"/>
            <a:ext cx="8057700" cy="4419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4"/>
          <p:cNvSpPr txBox="1"/>
          <p:nvPr>
            <p:ph type="ctrTitle"/>
          </p:nvPr>
        </p:nvSpPr>
        <p:spPr>
          <a:xfrm>
            <a:off x="2218775" y="1817663"/>
            <a:ext cx="4706400" cy="150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800">
                <a:latin typeface="Barlow Condensed ExtraLight"/>
                <a:ea typeface="Barlow Condensed ExtraLight"/>
                <a:cs typeface="Barlow Condensed ExtraLight"/>
                <a:sym typeface="Barlow Condensed Extra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8" name="Google Shape;58;p14"/>
          <p:cNvSpPr txBox="1"/>
          <p:nvPr>
            <p:ph idx="1" type="subTitle"/>
          </p:nvPr>
        </p:nvSpPr>
        <p:spPr>
          <a:xfrm>
            <a:off x="2931625" y="3585838"/>
            <a:ext cx="3280800" cy="24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9" name="Google Shape;59;p14"/>
          <p:cNvSpPr txBox="1"/>
          <p:nvPr>
            <p:ph idx="2" type="subTitle"/>
          </p:nvPr>
        </p:nvSpPr>
        <p:spPr>
          <a:xfrm>
            <a:off x="3602575" y="922763"/>
            <a:ext cx="1938900" cy="2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5"/>
          <p:cNvPicPr preferRelativeResize="0"/>
          <p:nvPr/>
        </p:nvPicPr>
        <p:blipFill>
          <a:blip r:embed="rId3">
            <a:alphaModFix amt="60000"/>
          </a:blip>
          <a:stretch>
            <a:fillRect/>
          </a:stretch>
        </p:blipFill>
        <p:spPr>
          <a:xfrm>
            <a:off x="-281100" y="-167000"/>
            <a:ext cx="9706198" cy="5459747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5"/>
          <p:cNvSpPr/>
          <p:nvPr/>
        </p:nvSpPr>
        <p:spPr>
          <a:xfrm>
            <a:off x="543050" y="361950"/>
            <a:ext cx="8057700" cy="4419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15"/>
          <p:cNvSpPr txBox="1"/>
          <p:nvPr>
            <p:ph type="title"/>
          </p:nvPr>
        </p:nvSpPr>
        <p:spPr>
          <a:xfrm>
            <a:off x="2860200" y="2709877"/>
            <a:ext cx="3423600" cy="62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5" name="Google Shape;65;p15"/>
          <p:cNvSpPr txBox="1"/>
          <p:nvPr>
            <p:ph hasCustomPrompt="1" idx="2" type="title"/>
          </p:nvPr>
        </p:nvSpPr>
        <p:spPr>
          <a:xfrm>
            <a:off x="3850375" y="1276877"/>
            <a:ext cx="1443300" cy="138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600">
                <a:latin typeface="Barlow Condensed ExtraLight"/>
                <a:ea typeface="Barlow Condensed ExtraLight"/>
                <a:cs typeface="Barlow Condensed ExtraLight"/>
                <a:sym typeface="Barlow Condensed Extra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6" name="Google Shape;66;p15"/>
          <p:cNvSpPr txBox="1"/>
          <p:nvPr>
            <p:ph idx="1" type="subTitle"/>
          </p:nvPr>
        </p:nvSpPr>
        <p:spPr>
          <a:xfrm>
            <a:off x="2948550" y="3462208"/>
            <a:ext cx="3246900" cy="40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7" name="Google Shape;67;p15"/>
          <p:cNvSpPr txBox="1"/>
          <p:nvPr>
            <p:ph idx="3" type="subTitle"/>
          </p:nvPr>
        </p:nvSpPr>
        <p:spPr>
          <a:xfrm>
            <a:off x="713225" y="539500"/>
            <a:ext cx="946500" cy="56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200"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6"/>
          <p:cNvPicPr preferRelativeResize="0"/>
          <p:nvPr/>
        </p:nvPicPr>
        <p:blipFill rotWithShape="1">
          <a:blip r:embed="rId3">
            <a:alphaModFix amt="57000"/>
          </a:blip>
          <a:srcRect b="10876" l="0" r="0" t="10876"/>
          <a:stretch/>
        </p:blipFill>
        <p:spPr>
          <a:xfrm>
            <a:off x="-221725" y="-133600"/>
            <a:ext cx="9587449" cy="539295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6"/>
          <p:cNvSpPr/>
          <p:nvPr/>
        </p:nvSpPr>
        <p:spPr>
          <a:xfrm>
            <a:off x="543050" y="361950"/>
            <a:ext cx="8057700" cy="4419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16"/>
          <p:cNvSpPr txBox="1"/>
          <p:nvPr>
            <p:ph idx="1" type="body"/>
          </p:nvPr>
        </p:nvSpPr>
        <p:spPr>
          <a:xfrm>
            <a:off x="713225" y="1348475"/>
            <a:ext cx="7717500" cy="325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"/>
              <a:buAutoNum type="arabicPeriod"/>
              <a:defRPr sz="1100">
                <a:latin typeface="Barlow"/>
                <a:ea typeface="Barlow"/>
                <a:cs typeface="Barlow"/>
                <a:sym typeface="Barlow"/>
              </a:defRPr>
            </a:lvl1pPr>
            <a:lvl2pPr indent="-3175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1100">
                <a:latin typeface="Barlow"/>
                <a:ea typeface="Barlow"/>
                <a:cs typeface="Barlow"/>
                <a:sym typeface="Barlow"/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cxnSp>
        <p:nvCxnSpPr>
          <p:cNvPr id="73" name="Google Shape;73;p16"/>
          <p:cNvCxnSpPr/>
          <p:nvPr/>
        </p:nvCxnSpPr>
        <p:spPr>
          <a:xfrm>
            <a:off x="4426663" y="606925"/>
            <a:ext cx="2907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4" name="Google Shape;74;p16"/>
          <p:cNvSpPr txBox="1"/>
          <p:nvPr>
            <p:ph type="title"/>
          </p:nvPr>
        </p:nvSpPr>
        <p:spPr>
          <a:xfrm>
            <a:off x="1974300" y="6069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7"/>
          <p:cNvPicPr preferRelativeResize="0"/>
          <p:nvPr/>
        </p:nvPicPr>
        <p:blipFill rotWithShape="1">
          <a:blip r:embed="rId3">
            <a:alphaModFix amt="60000"/>
          </a:blip>
          <a:srcRect b="10556" l="0" r="0" t="10548"/>
          <a:stretch/>
        </p:blipFill>
        <p:spPr>
          <a:xfrm>
            <a:off x="-281099" y="-167000"/>
            <a:ext cx="9706228" cy="5459747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7"/>
          <p:cNvSpPr/>
          <p:nvPr/>
        </p:nvSpPr>
        <p:spPr>
          <a:xfrm>
            <a:off x="543050" y="361950"/>
            <a:ext cx="8057700" cy="4419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17"/>
          <p:cNvSpPr txBox="1"/>
          <p:nvPr>
            <p:ph idx="1" type="subTitle"/>
          </p:nvPr>
        </p:nvSpPr>
        <p:spPr>
          <a:xfrm>
            <a:off x="1193948" y="1890025"/>
            <a:ext cx="3100800" cy="99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80" name="Google Shape;80;p17"/>
          <p:cNvSpPr txBox="1"/>
          <p:nvPr>
            <p:ph idx="2" type="subTitle"/>
          </p:nvPr>
        </p:nvSpPr>
        <p:spPr>
          <a:xfrm>
            <a:off x="4807295" y="1890025"/>
            <a:ext cx="3100800" cy="99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cxnSp>
        <p:nvCxnSpPr>
          <p:cNvPr id="81" name="Google Shape;81;p17"/>
          <p:cNvCxnSpPr/>
          <p:nvPr/>
        </p:nvCxnSpPr>
        <p:spPr>
          <a:xfrm>
            <a:off x="4426663" y="606925"/>
            <a:ext cx="2907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2" name="Google Shape;82;p17"/>
          <p:cNvSpPr txBox="1"/>
          <p:nvPr>
            <p:ph type="title"/>
          </p:nvPr>
        </p:nvSpPr>
        <p:spPr>
          <a:xfrm>
            <a:off x="1187955" y="1571859"/>
            <a:ext cx="1658700" cy="30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2000"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83" name="Google Shape;83;p17"/>
          <p:cNvSpPr txBox="1"/>
          <p:nvPr>
            <p:ph idx="3" type="title"/>
          </p:nvPr>
        </p:nvSpPr>
        <p:spPr>
          <a:xfrm>
            <a:off x="4801302" y="1571859"/>
            <a:ext cx="1658700" cy="30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2000"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84" name="Google Shape;84;p17"/>
          <p:cNvSpPr txBox="1"/>
          <p:nvPr>
            <p:ph idx="4" type="title"/>
          </p:nvPr>
        </p:nvSpPr>
        <p:spPr>
          <a:xfrm>
            <a:off x="1974300" y="6069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8"/>
          <p:cNvPicPr preferRelativeResize="0"/>
          <p:nvPr/>
        </p:nvPicPr>
        <p:blipFill rotWithShape="1">
          <a:blip r:embed="rId3">
            <a:alphaModFix amt="58000"/>
          </a:blip>
          <a:srcRect b="10870" l="0" r="0" t="10870"/>
          <a:stretch/>
        </p:blipFill>
        <p:spPr>
          <a:xfrm>
            <a:off x="-281099" y="-167000"/>
            <a:ext cx="9706231" cy="5459747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8"/>
          <p:cNvSpPr/>
          <p:nvPr/>
        </p:nvSpPr>
        <p:spPr>
          <a:xfrm>
            <a:off x="543050" y="361950"/>
            <a:ext cx="8057700" cy="4419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9" name="Google Shape;89;p18"/>
          <p:cNvCxnSpPr/>
          <p:nvPr/>
        </p:nvCxnSpPr>
        <p:spPr>
          <a:xfrm>
            <a:off x="4426663" y="606925"/>
            <a:ext cx="2907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0" name="Google Shape;90;p18"/>
          <p:cNvSpPr txBox="1"/>
          <p:nvPr>
            <p:ph type="title"/>
          </p:nvPr>
        </p:nvSpPr>
        <p:spPr>
          <a:xfrm>
            <a:off x="1974300" y="6069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9"/>
          <p:cNvPicPr preferRelativeResize="0"/>
          <p:nvPr/>
        </p:nvPicPr>
        <p:blipFill rotWithShape="1">
          <a:blip r:embed="rId3">
            <a:alphaModFix amt="60000"/>
          </a:blip>
          <a:srcRect b="10535" l="0" r="0" t="10543"/>
          <a:stretch/>
        </p:blipFill>
        <p:spPr>
          <a:xfrm>
            <a:off x="-408200" y="-147800"/>
            <a:ext cx="9803429" cy="5421347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9"/>
          <p:cNvSpPr/>
          <p:nvPr/>
        </p:nvSpPr>
        <p:spPr>
          <a:xfrm>
            <a:off x="543050" y="361950"/>
            <a:ext cx="8057700" cy="4419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19"/>
          <p:cNvSpPr txBox="1"/>
          <p:nvPr>
            <p:ph idx="1" type="body"/>
          </p:nvPr>
        </p:nvSpPr>
        <p:spPr>
          <a:xfrm>
            <a:off x="957900" y="1660548"/>
            <a:ext cx="4172100" cy="20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cxnSp>
        <p:nvCxnSpPr>
          <p:cNvPr id="96" name="Google Shape;96;p19"/>
          <p:cNvCxnSpPr/>
          <p:nvPr/>
        </p:nvCxnSpPr>
        <p:spPr>
          <a:xfrm>
            <a:off x="4426663" y="606925"/>
            <a:ext cx="2907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7" name="Google Shape;97;p19"/>
          <p:cNvSpPr txBox="1"/>
          <p:nvPr>
            <p:ph type="title"/>
          </p:nvPr>
        </p:nvSpPr>
        <p:spPr>
          <a:xfrm>
            <a:off x="1974300" y="6069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20"/>
          <p:cNvPicPr preferRelativeResize="0"/>
          <p:nvPr/>
        </p:nvPicPr>
        <p:blipFill rotWithShape="1">
          <a:blip r:embed="rId3">
            <a:alphaModFix amt="56000"/>
          </a:blip>
          <a:srcRect b="11531" l="0" r="0" t="11539"/>
          <a:stretch/>
        </p:blipFill>
        <p:spPr>
          <a:xfrm>
            <a:off x="-408200" y="-147800"/>
            <a:ext cx="9803430" cy="5421345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20"/>
          <p:cNvSpPr/>
          <p:nvPr/>
        </p:nvSpPr>
        <p:spPr>
          <a:xfrm>
            <a:off x="543050" y="361950"/>
            <a:ext cx="8057700" cy="4419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20"/>
          <p:cNvSpPr txBox="1"/>
          <p:nvPr>
            <p:ph type="title"/>
          </p:nvPr>
        </p:nvSpPr>
        <p:spPr>
          <a:xfrm>
            <a:off x="2257050" y="1103700"/>
            <a:ext cx="4629900" cy="293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05" name="Google Shape;105;p2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06" name="Google Shape;106;p2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2"/>
          <p:cNvSpPr txBox="1"/>
          <p:nvPr>
            <p:ph type="title"/>
          </p:nvPr>
        </p:nvSpPr>
        <p:spPr>
          <a:xfrm>
            <a:off x="2482800" y="1105650"/>
            <a:ext cx="4178400" cy="146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23"/>
          <p:cNvPicPr preferRelativeResize="0"/>
          <p:nvPr/>
        </p:nvPicPr>
        <p:blipFill rotWithShape="1">
          <a:blip r:embed="rId3">
            <a:alphaModFix amt="58000"/>
          </a:blip>
          <a:srcRect b="11533" l="0" r="0" t="11525"/>
          <a:stretch/>
        </p:blipFill>
        <p:spPr>
          <a:xfrm>
            <a:off x="-408200" y="-147800"/>
            <a:ext cx="9803429" cy="5421345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23"/>
          <p:cNvSpPr/>
          <p:nvPr/>
        </p:nvSpPr>
        <p:spPr>
          <a:xfrm>
            <a:off x="543050" y="361950"/>
            <a:ext cx="8057700" cy="4419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23"/>
          <p:cNvSpPr txBox="1"/>
          <p:nvPr>
            <p:ph hasCustomPrompt="1" type="title"/>
          </p:nvPr>
        </p:nvSpPr>
        <p:spPr>
          <a:xfrm>
            <a:off x="713250" y="1324600"/>
            <a:ext cx="77175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14" name="Google Shape;114;p23"/>
          <p:cNvSpPr txBox="1"/>
          <p:nvPr>
            <p:ph idx="1" type="body"/>
          </p:nvPr>
        </p:nvSpPr>
        <p:spPr>
          <a:xfrm>
            <a:off x="713250" y="3370700"/>
            <a:ext cx="7717500" cy="4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5" name="Google Shape;115;p23"/>
          <p:cNvSpPr txBox="1"/>
          <p:nvPr/>
        </p:nvSpPr>
        <p:spPr>
          <a:xfrm>
            <a:off x="2991700" y="1512225"/>
            <a:ext cx="5547900" cy="6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ubtitle">
  <p:cSld name="CUSTOM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25"/>
          <p:cNvPicPr preferRelativeResize="0"/>
          <p:nvPr/>
        </p:nvPicPr>
        <p:blipFill rotWithShape="1">
          <a:blip r:embed="rId3">
            <a:alphaModFix amt="58000"/>
          </a:blip>
          <a:srcRect b="11520" l="0" r="0" t="11520"/>
          <a:stretch/>
        </p:blipFill>
        <p:spPr>
          <a:xfrm rot="10800000">
            <a:off x="-408200" y="-147800"/>
            <a:ext cx="9803429" cy="5421347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5"/>
          <p:cNvSpPr/>
          <p:nvPr/>
        </p:nvSpPr>
        <p:spPr>
          <a:xfrm>
            <a:off x="543050" y="361950"/>
            <a:ext cx="8057700" cy="4419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25"/>
          <p:cNvSpPr txBox="1"/>
          <p:nvPr>
            <p:ph type="ctrTitle"/>
          </p:nvPr>
        </p:nvSpPr>
        <p:spPr>
          <a:xfrm>
            <a:off x="3082050" y="1564604"/>
            <a:ext cx="2979900" cy="113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10000">
                <a:latin typeface="Barlow Condensed ExtraLight"/>
                <a:ea typeface="Barlow Condensed ExtraLight"/>
                <a:cs typeface="Barlow Condensed ExtraLight"/>
                <a:sym typeface="Barlow Condensed Extra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2" name="Google Shape;122;p25"/>
          <p:cNvSpPr txBox="1"/>
          <p:nvPr>
            <p:ph idx="1" type="subTitle"/>
          </p:nvPr>
        </p:nvSpPr>
        <p:spPr>
          <a:xfrm>
            <a:off x="2689650" y="2783829"/>
            <a:ext cx="3764700" cy="79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1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4" name="Google Shape;124;p26"/>
          <p:cNvGrpSpPr/>
          <p:nvPr/>
        </p:nvGrpSpPr>
        <p:grpSpPr>
          <a:xfrm>
            <a:off x="-408200" y="-147800"/>
            <a:ext cx="9803429" cy="5421347"/>
            <a:chOff x="-408200" y="-147800"/>
            <a:chExt cx="9803429" cy="5421347"/>
          </a:xfrm>
        </p:grpSpPr>
        <p:pic>
          <p:nvPicPr>
            <p:cNvPr id="125" name="Google Shape;125;p2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0" y="0"/>
              <a:ext cx="9144000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6" name="Google Shape;126;p26"/>
            <p:cNvPicPr preferRelativeResize="0"/>
            <p:nvPr/>
          </p:nvPicPr>
          <p:blipFill rotWithShape="1">
            <a:blip r:embed="rId3">
              <a:alphaModFix amt="60000"/>
            </a:blip>
            <a:srcRect b="11520" l="0" r="0" t="11520"/>
            <a:stretch/>
          </p:blipFill>
          <p:spPr>
            <a:xfrm>
              <a:off x="-408200" y="-147800"/>
              <a:ext cx="9803429" cy="542134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7" name="Google Shape;127;p26"/>
          <p:cNvSpPr/>
          <p:nvPr/>
        </p:nvSpPr>
        <p:spPr>
          <a:xfrm>
            <a:off x="543050" y="361950"/>
            <a:ext cx="8057700" cy="4419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26"/>
          <p:cNvSpPr txBox="1"/>
          <p:nvPr>
            <p:ph type="title"/>
          </p:nvPr>
        </p:nvSpPr>
        <p:spPr>
          <a:xfrm>
            <a:off x="1813938" y="1660734"/>
            <a:ext cx="1183500" cy="32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2000"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9" name="Google Shape;129;p26"/>
          <p:cNvSpPr txBox="1"/>
          <p:nvPr>
            <p:ph idx="1" type="subTitle"/>
          </p:nvPr>
        </p:nvSpPr>
        <p:spPr>
          <a:xfrm>
            <a:off x="1812167" y="2006770"/>
            <a:ext cx="2454000" cy="23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30" name="Google Shape;130;p26"/>
          <p:cNvSpPr txBox="1"/>
          <p:nvPr>
            <p:ph idx="2" type="title"/>
          </p:nvPr>
        </p:nvSpPr>
        <p:spPr>
          <a:xfrm>
            <a:off x="1821592" y="2751428"/>
            <a:ext cx="1183500" cy="32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2000"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31" name="Google Shape;131;p26"/>
          <p:cNvSpPr txBox="1"/>
          <p:nvPr>
            <p:ph idx="3" type="subTitle"/>
          </p:nvPr>
        </p:nvSpPr>
        <p:spPr>
          <a:xfrm>
            <a:off x="1812167" y="3097573"/>
            <a:ext cx="2454000" cy="23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32" name="Google Shape;132;p26"/>
          <p:cNvSpPr txBox="1"/>
          <p:nvPr>
            <p:ph idx="4" type="title"/>
          </p:nvPr>
        </p:nvSpPr>
        <p:spPr>
          <a:xfrm>
            <a:off x="1822373" y="3842301"/>
            <a:ext cx="1183500" cy="32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2000"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33" name="Google Shape;133;p26"/>
          <p:cNvSpPr txBox="1"/>
          <p:nvPr>
            <p:ph idx="5" type="subTitle"/>
          </p:nvPr>
        </p:nvSpPr>
        <p:spPr>
          <a:xfrm>
            <a:off x="1812158" y="4188447"/>
            <a:ext cx="2454000" cy="23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cxnSp>
        <p:nvCxnSpPr>
          <p:cNvPr id="134" name="Google Shape;134;p26"/>
          <p:cNvCxnSpPr/>
          <p:nvPr/>
        </p:nvCxnSpPr>
        <p:spPr>
          <a:xfrm>
            <a:off x="4426663" y="606925"/>
            <a:ext cx="2907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5" name="Google Shape;135;p26"/>
          <p:cNvSpPr txBox="1"/>
          <p:nvPr>
            <p:ph hasCustomPrompt="1" idx="6" type="title"/>
          </p:nvPr>
        </p:nvSpPr>
        <p:spPr>
          <a:xfrm>
            <a:off x="1822786" y="1348281"/>
            <a:ext cx="454200" cy="2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r>
              <a:t>xx%</a:t>
            </a:r>
          </a:p>
        </p:txBody>
      </p:sp>
      <p:sp>
        <p:nvSpPr>
          <p:cNvPr id="136" name="Google Shape;136;p26"/>
          <p:cNvSpPr txBox="1"/>
          <p:nvPr>
            <p:ph hasCustomPrompt="1" idx="7" type="title"/>
          </p:nvPr>
        </p:nvSpPr>
        <p:spPr>
          <a:xfrm>
            <a:off x="1818023" y="2439006"/>
            <a:ext cx="454200" cy="2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r>
              <a:t>xx%</a:t>
            </a:r>
          </a:p>
        </p:txBody>
      </p:sp>
      <p:sp>
        <p:nvSpPr>
          <p:cNvPr id="137" name="Google Shape;137;p26"/>
          <p:cNvSpPr txBox="1"/>
          <p:nvPr>
            <p:ph hasCustomPrompt="1" idx="8" type="title"/>
          </p:nvPr>
        </p:nvSpPr>
        <p:spPr>
          <a:xfrm>
            <a:off x="1818023" y="3527440"/>
            <a:ext cx="454200" cy="2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r>
              <a:t>xx%</a:t>
            </a:r>
          </a:p>
        </p:txBody>
      </p:sp>
      <p:sp>
        <p:nvSpPr>
          <p:cNvPr id="138" name="Google Shape;138;p26"/>
          <p:cNvSpPr txBox="1"/>
          <p:nvPr>
            <p:ph idx="9" type="title"/>
          </p:nvPr>
        </p:nvSpPr>
        <p:spPr>
          <a:xfrm>
            <a:off x="5095413" y="1660734"/>
            <a:ext cx="1183500" cy="32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2000"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39" name="Google Shape;139;p26"/>
          <p:cNvSpPr txBox="1"/>
          <p:nvPr>
            <p:ph idx="13" type="subTitle"/>
          </p:nvPr>
        </p:nvSpPr>
        <p:spPr>
          <a:xfrm>
            <a:off x="5086498" y="2006770"/>
            <a:ext cx="2454000" cy="23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40" name="Google Shape;140;p26"/>
          <p:cNvSpPr txBox="1"/>
          <p:nvPr>
            <p:ph idx="14" type="title"/>
          </p:nvPr>
        </p:nvSpPr>
        <p:spPr>
          <a:xfrm>
            <a:off x="5087589" y="2751428"/>
            <a:ext cx="1183500" cy="32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2000"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41" name="Google Shape;141;p26"/>
          <p:cNvSpPr txBox="1"/>
          <p:nvPr>
            <p:ph idx="15" type="subTitle"/>
          </p:nvPr>
        </p:nvSpPr>
        <p:spPr>
          <a:xfrm>
            <a:off x="5086498" y="3097573"/>
            <a:ext cx="2454000" cy="23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42" name="Google Shape;142;p26"/>
          <p:cNvSpPr txBox="1"/>
          <p:nvPr>
            <p:ph idx="16" type="title"/>
          </p:nvPr>
        </p:nvSpPr>
        <p:spPr>
          <a:xfrm>
            <a:off x="5087775" y="3842301"/>
            <a:ext cx="1183500" cy="32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2000"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43" name="Google Shape;143;p26"/>
          <p:cNvSpPr txBox="1"/>
          <p:nvPr>
            <p:ph idx="17" type="subTitle"/>
          </p:nvPr>
        </p:nvSpPr>
        <p:spPr>
          <a:xfrm>
            <a:off x="5096014" y="4188447"/>
            <a:ext cx="2454000" cy="23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44" name="Google Shape;144;p26"/>
          <p:cNvSpPr txBox="1"/>
          <p:nvPr>
            <p:ph hasCustomPrompt="1" idx="18" type="title"/>
          </p:nvPr>
        </p:nvSpPr>
        <p:spPr>
          <a:xfrm>
            <a:off x="5092355" y="1348281"/>
            <a:ext cx="454200" cy="2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r>
              <a:t>xx%</a:t>
            </a:r>
          </a:p>
        </p:txBody>
      </p:sp>
      <p:sp>
        <p:nvSpPr>
          <p:cNvPr id="145" name="Google Shape;145;p26"/>
          <p:cNvSpPr txBox="1"/>
          <p:nvPr>
            <p:ph hasCustomPrompt="1" idx="19" type="title"/>
          </p:nvPr>
        </p:nvSpPr>
        <p:spPr>
          <a:xfrm>
            <a:off x="5092355" y="2437220"/>
            <a:ext cx="454200" cy="2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r>
              <a:t>xx%</a:t>
            </a:r>
          </a:p>
        </p:txBody>
      </p:sp>
      <p:sp>
        <p:nvSpPr>
          <p:cNvPr id="146" name="Google Shape;146;p26"/>
          <p:cNvSpPr txBox="1"/>
          <p:nvPr>
            <p:ph hasCustomPrompt="1" idx="20" type="title"/>
          </p:nvPr>
        </p:nvSpPr>
        <p:spPr>
          <a:xfrm>
            <a:off x="5092355" y="3527440"/>
            <a:ext cx="454200" cy="2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r>
              <a:t>xx%</a:t>
            </a:r>
          </a:p>
        </p:txBody>
      </p:sp>
      <p:sp>
        <p:nvSpPr>
          <p:cNvPr id="147" name="Google Shape;147;p26"/>
          <p:cNvSpPr txBox="1"/>
          <p:nvPr>
            <p:ph idx="21" type="title"/>
          </p:nvPr>
        </p:nvSpPr>
        <p:spPr>
          <a:xfrm>
            <a:off x="1974300" y="6069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1_1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7"/>
          <p:cNvPicPr preferRelativeResize="0"/>
          <p:nvPr/>
        </p:nvPicPr>
        <p:blipFill rotWithShape="1">
          <a:blip r:embed="rId3">
            <a:alphaModFix amt="57000"/>
          </a:blip>
          <a:srcRect b="11531" l="0" r="0" t="11539"/>
          <a:stretch/>
        </p:blipFill>
        <p:spPr>
          <a:xfrm>
            <a:off x="-408200" y="-147800"/>
            <a:ext cx="9803430" cy="5421345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7"/>
          <p:cNvSpPr/>
          <p:nvPr/>
        </p:nvSpPr>
        <p:spPr>
          <a:xfrm>
            <a:off x="543050" y="361950"/>
            <a:ext cx="8057700" cy="4419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27"/>
          <p:cNvSpPr txBox="1"/>
          <p:nvPr>
            <p:ph type="title"/>
          </p:nvPr>
        </p:nvSpPr>
        <p:spPr>
          <a:xfrm>
            <a:off x="1974300" y="6069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53" name="Google Shape;153;p27"/>
          <p:cNvSpPr txBox="1"/>
          <p:nvPr>
            <p:ph idx="2" type="title"/>
          </p:nvPr>
        </p:nvSpPr>
        <p:spPr>
          <a:xfrm>
            <a:off x="1603200" y="1432863"/>
            <a:ext cx="1182000" cy="33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2000"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4" name="Google Shape;154;p27"/>
          <p:cNvSpPr txBox="1"/>
          <p:nvPr>
            <p:ph idx="1" type="subTitle"/>
          </p:nvPr>
        </p:nvSpPr>
        <p:spPr>
          <a:xfrm>
            <a:off x="1613925" y="1797995"/>
            <a:ext cx="2732700" cy="20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55" name="Google Shape;155;p27"/>
          <p:cNvSpPr txBox="1"/>
          <p:nvPr>
            <p:ph idx="3" type="title"/>
          </p:nvPr>
        </p:nvSpPr>
        <p:spPr>
          <a:xfrm>
            <a:off x="1603125" y="3096963"/>
            <a:ext cx="1182000" cy="33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2000"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6" name="Google Shape;156;p27"/>
          <p:cNvSpPr txBox="1"/>
          <p:nvPr>
            <p:ph idx="4" type="subTitle"/>
          </p:nvPr>
        </p:nvSpPr>
        <p:spPr>
          <a:xfrm>
            <a:off x="1613330" y="3462753"/>
            <a:ext cx="2732700" cy="20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57" name="Google Shape;157;p27"/>
          <p:cNvSpPr txBox="1"/>
          <p:nvPr>
            <p:ph idx="5" type="title"/>
          </p:nvPr>
        </p:nvSpPr>
        <p:spPr>
          <a:xfrm>
            <a:off x="5029850" y="1432863"/>
            <a:ext cx="1182000" cy="33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2000"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8" name="Google Shape;158;p27"/>
          <p:cNvSpPr txBox="1"/>
          <p:nvPr>
            <p:ph idx="6" type="subTitle"/>
          </p:nvPr>
        </p:nvSpPr>
        <p:spPr>
          <a:xfrm>
            <a:off x="5032825" y="1798058"/>
            <a:ext cx="2732700" cy="20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59" name="Google Shape;159;p27"/>
          <p:cNvSpPr txBox="1"/>
          <p:nvPr>
            <p:ph idx="7" type="title"/>
          </p:nvPr>
        </p:nvSpPr>
        <p:spPr>
          <a:xfrm>
            <a:off x="5022125" y="3097113"/>
            <a:ext cx="1182000" cy="33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2000"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0" name="Google Shape;160;p27"/>
          <p:cNvSpPr txBox="1"/>
          <p:nvPr>
            <p:ph idx="8" type="subTitle"/>
          </p:nvPr>
        </p:nvSpPr>
        <p:spPr>
          <a:xfrm>
            <a:off x="5032825" y="3462308"/>
            <a:ext cx="2732700" cy="20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cxnSp>
        <p:nvCxnSpPr>
          <p:cNvPr id="161" name="Google Shape;161;p27"/>
          <p:cNvCxnSpPr/>
          <p:nvPr/>
        </p:nvCxnSpPr>
        <p:spPr>
          <a:xfrm>
            <a:off x="4426663" y="606925"/>
            <a:ext cx="2907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1_1_1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8"/>
          <p:cNvPicPr preferRelativeResize="0"/>
          <p:nvPr/>
        </p:nvPicPr>
        <p:blipFill rotWithShape="1">
          <a:blip r:embed="rId3">
            <a:alphaModFix amt="58999"/>
          </a:blip>
          <a:srcRect b="11520" l="0" r="0" t="11520"/>
          <a:stretch/>
        </p:blipFill>
        <p:spPr>
          <a:xfrm>
            <a:off x="-408200" y="-147800"/>
            <a:ext cx="9803429" cy="5421347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8"/>
          <p:cNvSpPr/>
          <p:nvPr/>
        </p:nvSpPr>
        <p:spPr>
          <a:xfrm>
            <a:off x="543050" y="361950"/>
            <a:ext cx="8057700" cy="4419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28"/>
          <p:cNvSpPr txBox="1"/>
          <p:nvPr>
            <p:ph type="title"/>
          </p:nvPr>
        </p:nvSpPr>
        <p:spPr>
          <a:xfrm>
            <a:off x="1554630" y="1571859"/>
            <a:ext cx="1658700" cy="30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2000"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7" name="Google Shape;167;p28"/>
          <p:cNvSpPr txBox="1"/>
          <p:nvPr>
            <p:ph idx="1" type="subTitle"/>
          </p:nvPr>
        </p:nvSpPr>
        <p:spPr>
          <a:xfrm>
            <a:off x="1561219" y="1890025"/>
            <a:ext cx="2639700" cy="96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68" name="Google Shape;168;p28"/>
          <p:cNvSpPr txBox="1"/>
          <p:nvPr>
            <p:ph idx="2" type="title"/>
          </p:nvPr>
        </p:nvSpPr>
        <p:spPr>
          <a:xfrm>
            <a:off x="5167977" y="1571859"/>
            <a:ext cx="1658700" cy="30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2000"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9" name="Google Shape;169;p28"/>
          <p:cNvSpPr txBox="1"/>
          <p:nvPr>
            <p:ph idx="3" type="subTitle"/>
          </p:nvPr>
        </p:nvSpPr>
        <p:spPr>
          <a:xfrm>
            <a:off x="5178733" y="1890025"/>
            <a:ext cx="2639700" cy="30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70" name="Google Shape;170;p28"/>
          <p:cNvSpPr txBox="1"/>
          <p:nvPr>
            <p:ph idx="4" type="title"/>
          </p:nvPr>
        </p:nvSpPr>
        <p:spPr>
          <a:xfrm>
            <a:off x="1554630" y="3169569"/>
            <a:ext cx="1658700" cy="30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2000"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71" name="Google Shape;171;p28"/>
          <p:cNvSpPr txBox="1"/>
          <p:nvPr>
            <p:ph idx="5" type="subTitle"/>
          </p:nvPr>
        </p:nvSpPr>
        <p:spPr>
          <a:xfrm>
            <a:off x="1554075" y="3488925"/>
            <a:ext cx="2639700" cy="30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cxnSp>
        <p:nvCxnSpPr>
          <p:cNvPr id="172" name="Google Shape;172;p28"/>
          <p:cNvCxnSpPr/>
          <p:nvPr/>
        </p:nvCxnSpPr>
        <p:spPr>
          <a:xfrm>
            <a:off x="4426663" y="606925"/>
            <a:ext cx="2907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3" name="Google Shape;173;p28"/>
          <p:cNvSpPr txBox="1"/>
          <p:nvPr>
            <p:ph idx="6" type="title"/>
          </p:nvPr>
        </p:nvSpPr>
        <p:spPr>
          <a:xfrm>
            <a:off x="1974300" y="6069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one column 2">
  <p:cSld name="CUSTOM_1_1_1_1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9"/>
          <p:cNvPicPr preferRelativeResize="0"/>
          <p:nvPr/>
        </p:nvPicPr>
        <p:blipFill rotWithShape="1">
          <a:blip r:embed="rId3">
            <a:alphaModFix amt="58000"/>
          </a:blip>
          <a:srcRect b="11533" l="0" r="0" t="11525"/>
          <a:stretch/>
        </p:blipFill>
        <p:spPr>
          <a:xfrm>
            <a:off x="-408200" y="-147800"/>
            <a:ext cx="9803429" cy="5421345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9"/>
          <p:cNvSpPr/>
          <p:nvPr/>
        </p:nvSpPr>
        <p:spPr>
          <a:xfrm>
            <a:off x="543050" y="361950"/>
            <a:ext cx="8057700" cy="4419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29"/>
          <p:cNvSpPr txBox="1"/>
          <p:nvPr>
            <p:ph idx="1" type="body"/>
          </p:nvPr>
        </p:nvSpPr>
        <p:spPr>
          <a:xfrm>
            <a:off x="5042250" y="2381413"/>
            <a:ext cx="2418000" cy="79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cxnSp>
        <p:nvCxnSpPr>
          <p:cNvPr id="179" name="Google Shape;179;p29"/>
          <p:cNvCxnSpPr/>
          <p:nvPr/>
        </p:nvCxnSpPr>
        <p:spPr>
          <a:xfrm>
            <a:off x="4426663" y="606925"/>
            <a:ext cx="2907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0" name="Google Shape;180;p29"/>
          <p:cNvSpPr txBox="1"/>
          <p:nvPr>
            <p:ph type="title"/>
          </p:nvPr>
        </p:nvSpPr>
        <p:spPr>
          <a:xfrm>
            <a:off x="1974300" y="6069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one column 3">
  <p:cSld name="CUSTOM_1_1_1_1_2"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30"/>
          <p:cNvPicPr preferRelativeResize="0"/>
          <p:nvPr/>
        </p:nvPicPr>
        <p:blipFill rotWithShape="1">
          <a:blip r:embed="rId3">
            <a:alphaModFix amt="60000"/>
          </a:blip>
          <a:srcRect b="11531" l="0" r="0" t="11539"/>
          <a:stretch/>
        </p:blipFill>
        <p:spPr>
          <a:xfrm>
            <a:off x="-408200" y="-147800"/>
            <a:ext cx="9803430" cy="5421345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30"/>
          <p:cNvSpPr/>
          <p:nvPr/>
        </p:nvSpPr>
        <p:spPr>
          <a:xfrm>
            <a:off x="543050" y="361950"/>
            <a:ext cx="8057700" cy="4419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30"/>
          <p:cNvSpPr txBox="1"/>
          <p:nvPr>
            <p:ph idx="1" type="body"/>
          </p:nvPr>
        </p:nvSpPr>
        <p:spPr>
          <a:xfrm>
            <a:off x="2078825" y="3802375"/>
            <a:ext cx="5229300" cy="6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cxnSp>
        <p:nvCxnSpPr>
          <p:cNvPr id="186" name="Google Shape;186;p30"/>
          <p:cNvCxnSpPr/>
          <p:nvPr/>
        </p:nvCxnSpPr>
        <p:spPr>
          <a:xfrm>
            <a:off x="4426663" y="606925"/>
            <a:ext cx="2907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7" name="Google Shape;187;p30"/>
          <p:cNvSpPr txBox="1"/>
          <p:nvPr>
            <p:ph type="title"/>
          </p:nvPr>
        </p:nvSpPr>
        <p:spPr>
          <a:xfrm>
            <a:off x="1974300" y="6069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1_1_1_1_2_1"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31"/>
          <p:cNvPicPr preferRelativeResize="0"/>
          <p:nvPr/>
        </p:nvPicPr>
        <p:blipFill rotWithShape="1">
          <a:blip r:embed="rId3">
            <a:alphaModFix amt="60000"/>
          </a:blip>
          <a:srcRect b="11533" l="0" r="0" t="11525"/>
          <a:stretch/>
        </p:blipFill>
        <p:spPr>
          <a:xfrm>
            <a:off x="-408200" y="-147800"/>
            <a:ext cx="9803429" cy="5421345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31"/>
          <p:cNvSpPr/>
          <p:nvPr/>
        </p:nvSpPr>
        <p:spPr>
          <a:xfrm>
            <a:off x="543050" y="361950"/>
            <a:ext cx="8057700" cy="4419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31"/>
          <p:cNvSpPr txBox="1"/>
          <p:nvPr>
            <p:ph type="title"/>
          </p:nvPr>
        </p:nvSpPr>
        <p:spPr>
          <a:xfrm>
            <a:off x="713250" y="748938"/>
            <a:ext cx="7717500" cy="129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80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93" name="Google Shape;193;p31"/>
          <p:cNvSpPr txBox="1"/>
          <p:nvPr>
            <p:ph idx="1" type="body"/>
          </p:nvPr>
        </p:nvSpPr>
        <p:spPr>
          <a:xfrm>
            <a:off x="3068250" y="2045538"/>
            <a:ext cx="3007500" cy="12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262D"/>
              </a:buClr>
              <a:buSzPts val="1200"/>
              <a:buChar char="●"/>
              <a:defRPr sz="1400">
                <a:solidFill>
                  <a:srgbClr val="1D262D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1D262D"/>
              </a:buClr>
              <a:buSzPts val="1200"/>
              <a:buChar char="○"/>
              <a:defRPr sz="1200">
                <a:solidFill>
                  <a:srgbClr val="1D262D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1D262D"/>
              </a:buClr>
              <a:buSzPts val="1200"/>
              <a:buChar char="■"/>
              <a:defRPr sz="1200">
                <a:solidFill>
                  <a:srgbClr val="1D262D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1D262D"/>
              </a:buClr>
              <a:buSzPts val="1200"/>
              <a:buChar char="●"/>
              <a:defRPr sz="1200">
                <a:solidFill>
                  <a:srgbClr val="1D262D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1D262D"/>
              </a:buClr>
              <a:buSzPts val="1200"/>
              <a:buChar char="○"/>
              <a:defRPr sz="1200">
                <a:solidFill>
                  <a:srgbClr val="1D262D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1D262D"/>
              </a:buClr>
              <a:buSzPts val="1200"/>
              <a:buChar char="■"/>
              <a:defRPr sz="1200">
                <a:solidFill>
                  <a:srgbClr val="1D262D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1D262D"/>
              </a:buClr>
              <a:buSzPts val="1200"/>
              <a:buChar char="●"/>
              <a:defRPr sz="1200">
                <a:solidFill>
                  <a:srgbClr val="1D262D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1D262D"/>
              </a:buClr>
              <a:buSzPts val="1200"/>
              <a:buChar char="○"/>
              <a:defRPr sz="1200">
                <a:solidFill>
                  <a:srgbClr val="1D262D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1D262D"/>
              </a:buClr>
              <a:buSzPts val="1200"/>
              <a:buChar char="■"/>
              <a:defRPr sz="1200">
                <a:solidFill>
                  <a:srgbClr val="1D262D"/>
                </a:solidFill>
              </a:defRPr>
            </a:lvl9pPr>
          </a:lstStyle>
          <a:p/>
        </p:txBody>
      </p:sp>
      <p:sp>
        <p:nvSpPr>
          <p:cNvPr id="194" name="Google Shape;194;p31"/>
          <p:cNvSpPr txBox="1"/>
          <p:nvPr/>
        </p:nvSpPr>
        <p:spPr>
          <a:xfrm>
            <a:off x="2929023" y="3450925"/>
            <a:ext cx="3528900" cy="6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</a:rPr>
              <a:t>CREDITS: This presentation template was created by </a:t>
            </a:r>
            <a:r>
              <a:rPr b="1" lang="en" sz="1100">
                <a:solidFill>
                  <a:schemeClr val="hlink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4"/>
              </a:rPr>
              <a:t>Slidesgo</a:t>
            </a:r>
            <a:r>
              <a:rPr lang="en" sz="1100"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</a:rPr>
              <a:t>, including icons by </a:t>
            </a:r>
            <a:r>
              <a:rPr b="1" lang="en" sz="1100">
                <a:solidFill>
                  <a:schemeClr val="hlink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5"/>
              </a:rPr>
              <a:t>Flaticon</a:t>
            </a:r>
            <a:r>
              <a:rPr lang="en" sz="1100"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</a:rPr>
              <a:t>, infographics &amp; images by </a:t>
            </a:r>
            <a:r>
              <a:rPr b="1" lang="en" sz="1100">
                <a:solidFill>
                  <a:schemeClr val="hlink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6"/>
              </a:rPr>
              <a:t>Freepik</a:t>
            </a:r>
            <a:r>
              <a:rPr lang="en" sz="1100"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endParaRPr sz="1100">
              <a:solidFill>
                <a:schemeClr val="hlink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one column 5">
  <p:cSld name="CUSTOM_1_1_1_1_2_1_1"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32"/>
          <p:cNvPicPr preferRelativeResize="0"/>
          <p:nvPr/>
        </p:nvPicPr>
        <p:blipFill rotWithShape="1">
          <a:blip r:embed="rId3">
            <a:alphaModFix amt="58000"/>
          </a:blip>
          <a:srcRect b="11533" l="0" r="0" t="11525"/>
          <a:stretch/>
        </p:blipFill>
        <p:spPr>
          <a:xfrm>
            <a:off x="-408200" y="-147800"/>
            <a:ext cx="9803429" cy="5421345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32"/>
          <p:cNvSpPr/>
          <p:nvPr/>
        </p:nvSpPr>
        <p:spPr>
          <a:xfrm>
            <a:off x="543050" y="361950"/>
            <a:ext cx="8057700" cy="4419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32"/>
          <p:cNvSpPr txBox="1"/>
          <p:nvPr>
            <p:ph idx="1" type="body"/>
          </p:nvPr>
        </p:nvSpPr>
        <p:spPr>
          <a:xfrm>
            <a:off x="713225" y="1348475"/>
            <a:ext cx="7717500" cy="325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655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Barlow"/>
              <a:buChar char="●"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indent="-3175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1100">
                <a:latin typeface="Barlow"/>
                <a:ea typeface="Barlow"/>
                <a:cs typeface="Barlow"/>
                <a:sym typeface="Barlow"/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cxnSp>
        <p:nvCxnSpPr>
          <p:cNvPr id="200" name="Google Shape;200;p32"/>
          <p:cNvCxnSpPr/>
          <p:nvPr/>
        </p:nvCxnSpPr>
        <p:spPr>
          <a:xfrm>
            <a:off x="4426663" y="606925"/>
            <a:ext cx="2907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1" name="Google Shape;201;p32"/>
          <p:cNvSpPr txBox="1"/>
          <p:nvPr>
            <p:ph type="title"/>
          </p:nvPr>
        </p:nvSpPr>
        <p:spPr>
          <a:xfrm>
            <a:off x="1974300" y="6069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_1_1_1_1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33"/>
          <p:cNvPicPr preferRelativeResize="0"/>
          <p:nvPr/>
        </p:nvPicPr>
        <p:blipFill rotWithShape="1">
          <a:blip r:embed="rId3">
            <a:alphaModFix amt="58000"/>
          </a:blip>
          <a:srcRect b="10870" l="0" r="0" t="10870"/>
          <a:stretch/>
        </p:blipFill>
        <p:spPr>
          <a:xfrm rot="10800000">
            <a:off x="-281099" y="-167000"/>
            <a:ext cx="9706231" cy="5459747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33"/>
          <p:cNvSpPr/>
          <p:nvPr/>
        </p:nvSpPr>
        <p:spPr>
          <a:xfrm>
            <a:off x="543050" y="361950"/>
            <a:ext cx="8057700" cy="4419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33"/>
          <p:cNvSpPr txBox="1"/>
          <p:nvPr>
            <p:ph type="title"/>
          </p:nvPr>
        </p:nvSpPr>
        <p:spPr>
          <a:xfrm>
            <a:off x="1974300" y="6069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207" name="Google Shape;207;p33"/>
          <p:cNvCxnSpPr/>
          <p:nvPr/>
        </p:nvCxnSpPr>
        <p:spPr>
          <a:xfrm>
            <a:off x="4426663" y="606925"/>
            <a:ext cx="2907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1_1_1_1_1_1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34"/>
          <p:cNvPicPr preferRelativeResize="0"/>
          <p:nvPr/>
        </p:nvPicPr>
        <p:blipFill rotWithShape="1">
          <a:blip r:embed="rId3">
            <a:alphaModFix amt="58000"/>
          </a:blip>
          <a:srcRect b="11520" l="0" r="0" t="11520"/>
          <a:stretch/>
        </p:blipFill>
        <p:spPr>
          <a:xfrm>
            <a:off x="-408200" y="-147800"/>
            <a:ext cx="9803429" cy="5421347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34"/>
          <p:cNvSpPr/>
          <p:nvPr/>
        </p:nvSpPr>
        <p:spPr>
          <a:xfrm>
            <a:off x="543050" y="361950"/>
            <a:ext cx="8057700" cy="4419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12" name="Google Shape;212;p34"/>
          <p:cNvCxnSpPr/>
          <p:nvPr/>
        </p:nvCxnSpPr>
        <p:spPr>
          <a:xfrm>
            <a:off x="4426663" y="606925"/>
            <a:ext cx="2907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3" name="Google Shape;213;p34"/>
          <p:cNvSpPr txBox="1"/>
          <p:nvPr>
            <p:ph type="title"/>
          </p:nvPr>
        </p:nvSpPr>
        <p:spPr>
          <a:xfrm>
            <a:off x="1974300" y="6069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CUSTOM_1_1_1_1_1_1_2"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Google Shape;215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35"/>
          <p:cNvPicPr preferRelativeResize="0"/>
          <p:nvPr/>
        </p:nvPicPr>
        <p:blipFill rotWithShape="1">
          <a:blip r:embed="rId3">
            <a:alphaModFix amt="55000"/>
          </a:blip>
          <a:srcRect b="11520" l="0" r="0" t="11520"/>
          <a:stretch/>
        </p:blipFill>
        <p:spPr>
          <a:xfrm>
            <a:off x="-408200" y="-147800"/>
            <a:ext cx="9803429" cy="5421347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35"/>
          <p:cNvSpPr/>
          <p:nvPr/>
        </p:nvSpPr>
        <p:spPr>
          <a:xfrm>
            <a:off x="543050" y="361950"/>
            <a:ext cx="8057700" cy="4419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18" name="Google Shape;218;p35"/>
          <p:cNvCxnSpPr/>
          <p:nvPr/>
        </p:nvCxnSpPr>
        <p:spPr>
          <a:xfrm>
            <a:off x="4426663" y="606925"/>
            <a:ext cx="2907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9" name="Google Shape;219;p35"/>
          <p:cNvSpPr txBox="1"/>
          <p:nvPr>
            <p:ph type="title"/>
          </p:nvPr>
        </p:nvSpPr>
        <p:spPr>
          <a:xfrm>
            <a:off x="1974300" y="6069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5">
  <p:cSld name="CUSTOM_1_1_1_1_1_1_2_1"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3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36"/>
          <p:cNvPicPr preferRelativeResize="0"/>
          <p:nvPr/>
        </p:nvPicPr>
        <p:blipFill rotWithShape="1">
          <a:blip r:embed="rId3">
            <a:alphaModFix amt="55000"/>
          </a:blip>
          <a:srcRect b="11520" l="0" r="0" t="11520"/>
          <a:stretch/>
        </p:blipFill>
        <p:spPr>
          <a:xfrm rot="10800000">
            <a:off x="-408200" y="-147800"/>
            <a:ext cx="9803429" cy="5421347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36"/>
          <p:cNvSpPr/>
          <p:nvPr/>
        </p:nvSpPr>
        <p:spPr>
          <a:xfrm>
            <a:off x="543050" y="361950"/>
            <a:ext cx="8057700" cy="4419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4" name="Google Shape;224;p36"/>
          <p:cNvCxnSpPr/>
          <p:nvPr/>
        </p:nvCxnSpPr>
        <p:spPr>
          <a:xfrm>
            <a:off x="4426663" y="606925"/>
            <a:ext cx="2907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5" name="Google Shape;225;p36"/>
          <p:cNvSpPr txBox="1"/>
          <p:nvPr>
            <p:ph type="title"/>
          </p:nvPr>
        </p:nvSpPr>
        <p:spPr>
          <a:xfrm>
            <a:off x="1974300" y="6069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6">
  <p:cSld name="CUSTOM_1_1_1_1_1_1_2_1_1"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oogle Shape;227;p3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37"/>
          <p:cNvPicPr preferRelativeResize="0"/>
          <p:nvPr/>
        </p:nvPicPr>
        <p:blipFill rotWithShape="1">
          <a:blip r:embed="rId3">
            <a:alphaModFix amt="57000"/>
          </a:blip>
          <a:srcRect b="11211" l="0" r="0" t="11203"/>
          <a:stretch/>
        </p:blipFill>
        <p:spPr>
          <a:xfrm>
            <a:off x="-408199" y="-147800"/>
            <a:ext cx="9803429" cy="5421347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37"/>
          <p:cNvSpPr/>
          <p:nvPr/>
        </p:nvSpPr>
        <p:spPr>
          <a:xfrm>
            <a:off x="543050" y="361950"/>
            <a:ext cx="8057700" cy="4419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30" name="Google Shape;230;p37"/>
          <p:cNvCxnSpPr/>
          <p:nvPr/>
        </p:nvCxnSpPr>
        <p:spPr>
          <a:xfrm>
            <a:off x="4426663" y="606925"/>
            <a:ext cx="2907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1" name="Google Shape;231;p37"/>
          <p:cNvSpPr txBox="1"/>
          <p:nvPr>
            <p:ph type="title"/>
          </p:nvPr>
        </p:nvSpPr>
        <p:spPr>
          <a:xfrm>
            <a:off x="1974300" y="6069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7">
  <p:cSld name="CUSTOM_1_1_1_1_1_1_2_1_1_1"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3" name="Google Shape;233;p38"/>
          <p:cNvGrpSpPr/>
          <p:nvPr/>
        </p:nvGrpSpPr>
        <p:grpSpPr>
          <a:xfrm rot="10800000">
            <a:off x="-408199" y="-147800"/>
            <a:ext cx="9803429" cy="5421347"/>
            <a:chOff x="-408199" y="-147800"/>
            <a:chExt cx="9803429" cy="5421347"/>
          </a:xfrm>
        </p:grpSpPr>
        <p:pic>
          <p:nvPicPr>
            <p:cNvPr id="234" name="Google Shape;234;p38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0" y="0"/>
              <a:ext cx="9144000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5" name="Google Shape;235;p38"/>
            <p:cNvPicPr preferRelativeResize="0"/>
            <p:nvPr/>
          </p:nvPicPr>
          <p:blipFill rotWithShape="1">
            <a:blip r:embed="rId3">
              <a:alphaModFix amt="57000"/>
            </a:blip>
            <a:srcRect b="11211" l="0" r="0" t="11203"/>
            <a:stretch/>
          </p:blipFill>
          <p:spPr>
            <a:xfrm>
              <a:off x="-408199" y="-147800"/>
              <a:ext cx="9803429" cy="542134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36" name="Google Shape;236;p38"/>
          <p:cNvSpPr/>
          <p:nvPr/>
        </p:nvSpPr>
        <p:spPr>
          <a:xfrm>
            <a:off x="543050" y="361950"/>
            <a:ext cx="8057700" cy="4419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37" name="Google Shape;237;p38"/>
          <p:cNvCxnSpPr/>
          <p:nvPr/>
        </p:nvCxnSpPr>
        <p:spPr>
          <a:xfrm>
            <a:off x="4426663" y="606925"/>
            <a:ext cx="2907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8" name="Google Shape;238;p38"/>
          <p:cNvSpPr txBox="1"/>
          <p:nvPr>
            <p:ph type="title"/>
          </p:nvPr>
        </p:nvSpPr>
        <p:spPr>
          <a:xfrm>
            <a:off x="1974300" y="6069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8">
  <p:cSld name="CUSTOM_1_1_1_1_1_1_2_1_1_1_1"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0" name="Google Shape;240;p39"/>
          <p:cNvGrpSpPr/>
          <p:nvPr/>
        </p:nvGrpSpPr>
        <p:grpSpPr>
          <a:xfrm>
            <a:off x="-530622" y="-283897"/>
            <a:ext cx="10205297" cy="5711297"/>
            <a:chOff x="-530622" y="-283897"/>
            <a:chExt cx="10205297" cy="5711297"/>
          </a:xfrm>
        </p:grpSpPr>
        <p:pic>
          <p:nvPicPr>
            <p:cNvPr id="241" name="Google Shape;241;p39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10800000">
              <a:off x="-269089" y="-179473"/>
              <a:ext cx="9666166" cy="55024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2" name="Google Shape;242;p39"/>
            <p:cNvPicPr preferRelativeResize="0"/>
            <p:nvPr/>
          </p:nvPicPr>
          <p:blipFill rotWithShape="1">
            <a:blip r:embed="rId3">
              <a:alphaModFix amt="58999"/>
            </a:blip>
            <a:srcRect b="11520" l="0" r="0" t="11520"/>
            <a:stretch/>
          </p:blipFill>
          <p:spPr>
            <a:xfrm rot="10800000">
              <a:off x="-530622" y="-283897"/>
              <a:ext cx="10205297" cy="571129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43" name="Google Shape;243;p39"/>
          <p:cNvSpPr/>
          <p:nvPr/>
        </p:nvSpPr>
        <p:spPr>
          <a:xfrm>
            <a:off x="543050" y="361950"/>
            <a:ext cx="8057700" cy="4419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39"/>
          <p:cNvSpPr txBox="1"/>
          <p:nvPr>
            <p:ph type="title"/>
          </p:nvPr>
        </p:nvSpPr>
        <p:spPr>
          <a:xfrm>
            <a:off x="1974300" y="6069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245" name="Google Shape;245;p39"/>
          <p:cNvCxnSpPr/>
          <p:nvPr/>
        </p:nvCxnSpPr>
        <p:spPr>
          <a:xfrm>
            <a:off x="4426663" y="606925"/>
            <a:ext cx="2907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9">
  <p:cSld name="CUSTOM_1_1_1_1_1_1_2_1_1_1_1_1"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7" name="Google Shape;247;p40"/>
          <p:cNvGrpSpPr/>
          <p:nvPr/>
        </p:nvGrpSpPr>
        <p:grpSpPr>
          <a:xfrm>
            <a:off x="-530625" y="-283900"/>
            <a:ext cx="10136704" cy="5660999"/>
            <a:chOff x="-530625" y="-283900"/>
            <a:chExt cx="10136704" cy="5660999"/>
          </a:xfrm>
        </p:grpSpPr>
        <p:pic>
          <p:nvPicPr>
            <p:cNvPr id="248" name="Google Shape;248;p40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10800000">
              <a:off x="-269089" y="-179473"/>
              <a:ext cx="9666166" cy="55024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9" name="Google Shape;249;p40"/>
            <p:cNvPicPr preferRelativeResize="0"/>
            <p:nvPr/>
          </p:nvPicPr>
          <p:blipFill>
            <a:blip r:embed="rId3">
              <a:alphaModFix amt="58999"/>
            </a:blip>
            <a:stretch>
              <a:fillRect/>
            </a:stretch>
          </p:blipFill>
          <p:spPr>
            <a:xfrm>
              <a:off x="-530625" y="-283900"/>
              <a:ext cx="10136704" cy="56609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50" name="Google Shape;250;p40"/>
          <p:cNvSpPr/>
          <p:nvPr/>
        </p:nvSpPr>
        <p:spPr>
          <a:xfrm>
            <a:off x="543050" y="361950"/>
            <a:ext cx="8057700" cy="4419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40"/>
          <p:cNvSpPr txBox="1"/>
          <p:nvPr>
            <p:ph type="title"/>
          </p:nvPr>
        </p:nvSpPr>
        <p:spPr>
          <a:xfrm>
            <a:off x="1974300" y="6069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252" name="Google Shape;252;p40"/>
          <p:cNvCxnSpPr/>
          <p:nvPr/>
        </p:nvCxnSpPr>
        <p:spPr>
          <a:xfrm>
            <a:off x="4426663" y="606925"/>
            <a:ext cx="2907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0">
  <p:cSld name="CUSTOM_1_1_1_1_1_1_2_1_1_1_1_1_1"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4" name="Google Shape;254;p41"/>
          <p:cNvGrpSpPr/>
          <p:nvPr/>
        </p:nvGrpSpPr>
        <p:grpSpPr>
          <a:xfrm>
            <a:off x="-462025" y="-358950"/>
            <a:ext cx="10186802" cy="5919946"/>
            <a:chOff x="-462025" y="-358950"/>
            <a:chExt cx="10186802" cy="5919946"/>
          </a:xfrm>
        </p:grpSpPr>
        <p:pic>
          <p:nvPicPr>
            <p:cNvPr id="255" name="Google Shape;255;p41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10800000">
              <a:off x="-269089" y="-179473"/>
              <a:ext cx="9666166" cy="55024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6" name="Google Shape;256;p41"/>
            <p:cNvPicPr preferRelativeResize="0"/>
            <p:nvPr/>
          </p:nvPicPr>
          <p:blipFill>
            <a:blip r:embed="rId3">
              <a:alphaModFix amt="58000"/>
            </a:blip>
            <a:stretch>
              <a:fillRect/>
            </a:stretch>
          </p:blipFill>
          <p:spPr>
            <a:xfrm>
              <a:off x="-462025" y="-358950"/>
              <a:ext cx="10186802" cy="591994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57" name="Google Shape;257;p41"/>
          <p:cNvSpPr/>
          <p:nvPr/>
        </p:nvSpPr>
        <p:spPr>
          <a:xfrm>
            <a:off x="543050" y="361950"/>
            <a:ext cx="8057700" cy="4419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41"/>
          <p:cNvSpPr txBox="1"/>
          <p:nvPr>
            <p:ph type="title"/>
          </p:nvPr>
        </p:nvSpPr>
        <p:spPr>
          <a:xfrm>
            <a:off x="1974300" y="6069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259" name="Google Shape;259;p41"/>
          <p:cNvCxnSpPr/>
          <p:nvPr/>
        </p:nvCxnSpPr>
        <p:spPr>
          <a:xfrm>
            <a:off x="4426663" y="606925"/>
            <a:ext cx="2907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1">
  <p:cSld name="CUSTOM_1_1_1_1_1_1_2_1_1_1_1_1_1_1"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1" name="Google Shape;261;p42"/>
          <p:cNvGrpSpPr/>
          <p:nvPr/>
        </p:nvGrpSpPr>
        <p:grpSpPr>
          <a:xfrm>
            <a:off x="-562225" y="-358950"/>
            <a:ext cx="10220201" cy="5869850"/>
            <a:chOff x="-562225" y="-358950"/>
            <a:chExt cx="10220201" cy="5869850"/>
          </a:xfrm>
        </p:grpSpPr>
        <p:pic>
          <p:nvPicPr>
            <p:cNvPr id="262" name="Google Shape;262;p42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10800000">
              <a:off x="-269089" y="-179473"/>
              <a:ext cx="9666166" cy="55024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3" name="Google Shape;263;p42"/>
            <p:cNvPicPr preferRelativeResize="0"/>
            <p:nvPr/>
          </p:nvPicPr>
          <p:blipFill>
            <a:blip r:embed="rId3">
              <a:alphaModFix amt="55000"/>
            </a:blip>
            <a:stretch>
              <a:fillRect/>
            </a:stretch>
          </p:blipFill>
          <p:spPr>
            <a:xfrm>
              <a:off x="-562225" y="-358950"/>
              <a:ext cx="10220201" cy="58698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64" name="Google Shape;264;p42"/>
          <p:cNvSpPr/>
          <p:nvPr/>
        </p:nvSpPr>
        <p:spPr>
          <a:xfrm>
            <a:off x="543050" y="361950"/>
            <a:ext cx="8057700" cy="4419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42"/>
          <p:cNvSpPr txBox="1"/>
          <p:nvPr>
            <p:ph type="title"/>
          </p:nvPr>
        </p:nvSpPr>
        <p:spPr>
          <a:xfrm>
            <a:off x="1974300" y="6069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266" name="Google Shape;266;p42"/>
          <p:cNvCxnSpPr/>
          <p:nvPr/>
        </p:nvCxnSpPr>
        <p:spPr>
          <a:xfrm>
            <a:off x="4426663" y="606925"/>
            <a:ext cx="2907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2">
  <p:cSld name="CUSTOM_1_1_1_1_1_1_2_1_1_1_1_1_1_1_1"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8" name="Google Shape;268;p43"/>
          <p:cNvGrpSpPr/>
          <p:nvPr/>
        </p:nvGrpSpPr>
        <p:grpSpPr>
          <a:xfrm>
            <a:off x="-629025" y="-358950"/>
            <a:ext cx="10220201" cy="5836451"/>
            <a:chOff x="-629025" y="-358950"/>
            <a:chExt cx="10220201" cy="5836451"/>
          </a:xfrm>
        </p:grpSpPr>
        <p:pic>
          <p:nvPicPr>
            <p:cNvPr id="269" name="Google Shape;269;p43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10800000">
              <a:off x="-269089" y="-179473"/>
              <a:ext cx="9666166" cy="55024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0" name="Google Shape;270;p43"/>
            <p:cNvPicPr preferRelativeResize="0"/>
            <p:nvPr/>
          </p:nvPicPr>
          <p:blipFill>
            <a:blip r:embed="rId3">
              <a:alphaModFix amt="55000"/>
            </a:blip>
            <a:stretch>
              <a:fillRect/>
            </a:stretch>
          </p:blipFill>
          <p:spPr>
            <a:xfrm>
              <a:off x="-629025" y="-358950"/>
              <a:ext cx="10220201" cy="583645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71" name="Google Shape;271;p43"/>
          <p:cNvSpPr/>
          <p:nvPr/>
        </p:nvSpPr>
        <p:spPr>
          <a:xfrm>
            <a:off x="543050" y="361950"/>
            <a:ext cx="8057700" cy="4419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43"/>
          <p:cNvSpPr txBox="1"/>
          <p:nvPr>
            <p:ph type="title"/>
          </p:nvPr>
        </p:nvSpPr>
        <p:spPr>
          <a:xfrm>
            <a:off x="1974300" y="6069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273" name="Google Shape;273;p43"/>
          <p:cNvCxnSpPr/>
          <p:nvPr/>
        </p:nvCxnSpPr>
        <p:spPr>
          <a:xfrm>
            <a:off x="4426663" y="606925"/>
            <a:ext cx="2907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3">
  <p:cSld name="CUSTOM_1_1_1_1_1_1_2_1_1_1_1_1_1_1_1_1"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5" name="Google Shape;275;p44"/>
          <p:cNvGrpSpPr/>
          <p:nvPr/>
        </p:nvGrpSpPr>
        <p:grpSpPr>
          <a:xfrm>
            <a:off x="-629025" y="-358950"/>
            <a:ext cx="10320397" cy="5819749"/>
            <a:chOff x="-629025" y="-358950"/>
            <a:chExt cx="10320397" cy="5819749"/>
          </a:xfrm>
        </p:grpSpPr>
        <p:pic>
          <p:nvPicPr>
            <p:cNvPr id="276" name="Google Shape;276;p44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10800000">
              <a:off x="-269089" y="-179473"/>
              <a:ext cx="9666166" cy="55024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7" name="Google Shape;277;p44"/>
            <p:cNvPicPr preferRelativeResize="0"/>
            <p:nvPr/>
          </p:nvPicPr>
          <p:blipFill>
            <a:blip r:embed="rId3">
              <a:alphaModFix amt="52999"/>
            </a:blip>
            <a:stretch>
              <a:fillRect/>
            </a:stretch>
          </p:blipFill>
          <p:spPr>
            <a:xfrm>
              <a:off x="-629025" y="-358950"/>
              <a:ext cx="10320397" cy="581974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78" name="Google Shape;278;p44"/>
          <p:cNvSpPr/>
          <p:nvPr/>
        </p:nvSpPr>
        <p:spPr>
          <a:xfrm>
            <a:off x="543050" y="361950"/>
            <a:ext cx="8057700" cy="4419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44"/>
          <p:cNvSpPr txBox="1"/>
          <p:nvPr>
            <p:ph type="title"/>
          </p:nvPr>
        </p:nvSpPr>
        <p:spPr>
          <a:xfrm>
            <a:off x="1974300" y="6069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280" name="Google Shape;280;p44"/>
          <p:cNvCxnSpPr/>
          <p:nvPr/>
        </p:nvCxnSpPr>
        <p:spPr>
          <a:xfrm>
            <a:off x="4426663" y="606925"/>
            <a:ext cx="2907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4">
  <p:cSld name="CUSTOM_1_1_1_1_1_1_2_1_1_1_1_1_1_1_1_1_1"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2" name="Google Shape;282;p45"/>
          <p:cNvGrpSpPr/>
          <p:nvPr/>
        </p:nvGrpSpPr>
        <p:grpSpPr>
          <a:xfrm>
            <a:off x="-629025" y="-501000"/>
            <a:ext cx="10437306" cy="6028604"/>
            <a:chOff x="-629025" y="-501000"/>
            <a:chExt cx="10437306" cy="6028604"/>
          </a:xfrm>
        </p:grpSpPr>
        <p:pic>
          <p:nvPicPr>
            <p:cNvPr id="283" name="Google Shape;283;p45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10800000">
              <a:off x="-269089" y="-179473"/>
              <a:ext cx="9666166" cy="55024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4" name="Google Shape;284;p45"/>
            <p:cNvPicPr preferRelativeResize="0"/>
            <p:nvPr/>
          </p:nvPicPr>
          <p:blipFill>
            <a:blip r:embed="rId3">
              <a:alphaModFix amt="55000"/>
            </a:blip>
            <a:stretch>
              <a:fillRect/>
            </a:stretch>
          </p:blipFill>
          <p:spPr>
            <a:xfrm>
              <a:off x="-629025" y="-501000"/>
              <a:ext cx="10437306" cy="602860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85" name="Google Shape;285;p45"/>
          <p:cNvSpPr/>
          <p:nvPr/>
        </p:nvSpPr>
        <p:spPr>
          <a:xfrm>
            <a:off x="543050" y="361950"/>
            <a:ext cx="8057700" cy="4419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45"/>
          <p:cNvSpPr txBox="1"/>
          <p:nvPr>
            <p:ph type="title"/>
          </p:nvPr>
        </p:nvSpPr>
        <p:spPr>
          <a:xfrm>
            <a:off x="1974300" y="6069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287" name="Google Shape;287;p45"/>
          <p:cNvCxnSpPr/>
          <p:nvPr/>
        </p:nvCxnSpPr>
        <p:spPr>
          <a:xfrm>
            <a:off x="4426663" y="606925"/>
            <a:ext cx="2907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1_1_1_1_1_1_1"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9" name="Google Shape;289;p46"/>
          <p:cNvGrpSpPr/>
          <p:nvPr/>
        </p:nvGrpSpPr>
        <p:grpSpPr>
          <a:xfrm>
            <a:off x="-408199" y="-147800"/>
            <a:ext cx="9803429" cy="5421345"/>
            <a:chOff x="-408199" y="-147800"/>
            <a:chExt cx="9803429" cy="5421345"/>
          </a:xfrm>
        </p:grpSpPr>
        <p:pic>
          <p:nvPicPr>
            <p:cNvPr id="290" name="Google Shape;290;p4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0" y="0"/>
              <a:ext cx="9144000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1" name="Google Shape;291;p46"/>
            <p:cNvPicPr preferRelativeResize="0"/>
            <p:nvPr/>
          </p:nvPicPr>
          <p:blipFill rotWithShape="1">
            <a:blip r:embed="rId3">
              <a:alphaModFix amt="56000"/>
            </a:blip>
            <a:srcRect b="11533" l="0" r="0" t="11525"/>
            <a:stretch/>
          </p:blipFill>
          <p:spPr>
            <a:xfrm>
              <a:off x="-408199" y="-147800"/>
              <a:ext cx="9803429" cy="542134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92" name="Google Shape;292;p46"/>
          <p:cNvSpPr/>
          <p:nvPr/>
        </p:nvSpPr>
        <p:spPr>
          <a:xfrm>
            <a:off x="543050" y="361950"/>
            <a:ext cx="8057700" cy="4419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93" name="Google Shape;293;p46"/>
          <p:cNvCxnSpPr/>
          <p:nvPr/>
        </p:nvCxnSpPr>
        <p:spPr>
          <a:xfrm>
            <a:off x="4426663" y="606925"/>
            <a:ext cx="2907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4" name="Google Shape;294;p46"/>
          <p:cNvSpPr txBox="1"/>
          <p:nvPr>
            <p:ph type="title"/>
          </p:nvPr>
        </p:nvSpPr>
        <p:spPr>
          <a:xfrm>
            <a:off x="1099813" y="1373363"/>
            <a:ext cx="1426200" cy="40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2000"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95" name="Google Shape;295;p46"/>
          <p:cNvSpPr txBox="1"/>
          <p:nvPr>
            <p:ph idx="1" type="subTitle"/>
          </p:nvPr>
        </p:nvSpPr>
        <p:spPr>
          <a:xfrm>
            <a:off x="1092709" y="1806908"/>
            <a:ext cx="1866600" cy="52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96" name="Google Shape;296;p46"/>
          <p:cNvSpPr txBox="1"/>
          <p:nvPr>
            <p:ph idx="2" type="title"/>
          </p:nvPr>
        </p:nvSpPr>
        <p:spPr>
          <a:xfrm>
            <a:off x="1094455" y="2518853"/>
            <a:ext cx="1426200" cy="40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2000"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97" name="Google Shape;297;p46"/>
          <p:cNvSpPr txBox="1"/>
          <p:nvPr>
            <p:ph idx="3" type="subTitle"/>
          </p:nvPr>
        </p:nvSpPr>
        <p:spPr>
          <a:xfrm>
            <a:off x="1093305" y="2952454"/>
            <a:ext cx="1866600" cy="52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98" name="Google Shape;298;p46"/>
          <p:cNvSpPr txBox="1"/>
          <p:nvPr>
            <p:ph idx="4" type="title"/>
          </p:nvPr>
        </p:nvSpPr>
        <p:spPr>
          <a:xfrm>
            <a:off x="3762363" y="1373363"/>
            <a:ext cx="1426200" cy="40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2000"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99" name="Google Shape;299;p46"/>
          <p:cNvSpPr txBox="1"/>
          <p:nvPr>
            <p:ph idx="5" type="subTitle"/>
          </p:nvPr>
        </p:nvSpPr>
        <p:spPr>
          <a:xfrm>
            <a:off x="3759427" y="1806901"/>
            <a:ext cx="1866600" cy="52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00" name="Google Shape;300;p46"/>
          <p:cNvSpPr txBox="1"/>
          <p:nvPr>
            <p:ph idx="6" type="title"/>
          </p:nvPr>
        </p:nvSpPr>
        <p:spPr>
          <a:xfrm>
            <a:off x="3750456" y="2518853"/>
            <a:ext cx="1426200" cy="40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2000"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01" name="Google Shape;301;p46"/>
          <p:cNvSpPr txBox="1"/>
          <p:nvPr>
            <p:ph idx="7" type="subTitle"/>
          </p:nvPr>
        </p:nvSpPr>
        <p:spPr>
          <a:xfrm>
            <a:off x="3756459" y="2952454"/>
            <a:ext cx="1866600" cy="52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02" name="Google Shape;302;p46"/>
          <p:cNvSpPr txBox="1"/>
          <p:nvPr>
            <p:ph idx="8" type="title"/>
          </p:nvPr>
        </p:nvSpPr>
        <p:spPr>
          <a:xfrm>
            <a:off x="6423763" y="1373363"/>
            <a:ext cx="1426200" cy="40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2000"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03" name="Google Shape;303;p46"/>
          <p:cNvSpPr txBox="1"/>
          <p:nvPr>
            <p:ph idx="9" type="subTitle"/>
          </p:nvPr>
        </p:nvSpPr>
        <p:spPr>
          <a:xfrm>
            <a:off x="6419041" y="1806901"/>
            <a:ext cx="1866600" cy="52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04" name="Google Shape;304;p46"/>
          <p:cNvSpPr txBox="1"/>
          <p:nvPr>
            <p:ph idx="13" type="title"/>
          </p:nvPr>
        </p:nvSpPr>
        <p:spPr>
          <a:xfrm>
            <a:off x="6428525" y="2518853"/>
            <a:ext cx="1426200" cy="40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2000"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05" name="Google Shape;305;p46"/>
          <p:cNvSpPr txBox="1"/>
          <p:nvPr>
            <p:ph idx="14" type="subTitle"/>
          </p:nvPr>
        </p:nvSpPr>
        <p:spPr>
          <a:xfrm>
            <a:off x="6419041" y="2952454"/>
            <a:ext cx="1866600" cy="52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06" name="Google Shape;306;p46"/>
          <p:cNvSpPr txBox="1"/>
          <p:nvPr>
            <p:ph idx="15" type="title"/>
          </p:nvPr>
        </p:nvSpPr>
        <p:spPr>
          <a:xfrm>
            <a:off x="1974300" y="6069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1_1_1_1_1_1_1_1"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8" name="Google Shape;308;p47"/>
          <p:cNvGrpSpPr/>
          <p:nvPr/>
        </p:nvGrpSpPr>
        <p:grpSpPr>
          <a:xfrm>
            <a:off x="-385950" y="-217100"/>
            <a:ext cx="9915906" cy="5577702"/>
            <a:chOff x="-385950" y="-217100"/>
            <a:chExt cx="9915906" cy="5577702"/>
          </a:xfrm>
        </p:grpSpPr>
        <p:pic>
          <p:nvPicPr>
            <p:cNvPr id="309" name="Google Shape;309;p47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10800000">
              <a:off x="0" y="0"/>
              <a:ext cx="9144000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0" name="Google Shape;310;p47"/>
            <p:cNvPicPr preferRelativeResize="0"/>
            <p:nvPr/>
          </p:nvPicPr>
          <p:blipFill>
            <a:blip r:embed="rId3">
              <a:alphaModFix amt="55000"/>
            </a:blip>
            <a:stretch>
              <a:fillRect/>
            </a:stretch>
          </p:blipFill>
          <p:spPr>
            <a:xfrm>
              <a:off x="-385950" y="-217100"/>
              <a:ext cx="9915906" cy="557770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1_1_1_1_1_1_1_1_1"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2" name="Google Shape;312;p48"/>
          <p:cNvGrpSpPr/>
          <p:nvPr/>
        </p:nvGrpSpPr>
        <p:grpSpPr>
          <a:xfrm>
            <a:off x="-356275" y="-200400"/>
            <a:ext cx="9856545" cy="5544304"/>
            <a:chOff x="-356275" y="-200400"/>
            <a:chExt cx="9856545" cy="5544304"/>
          </a:xfrm>
        </p:grpSpPr>
        <p:pic>
          <p:nvPicPr>
            <p:cNvPr id="313" name="Google Shape;313;p48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10800000">
              <a:off x="0" y="0"/>
              <a:ext cx="9144000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4" name="Google Shape;314;p48"/>
            <p:cNvPicPr preferRelativeResize="0"/>
            <p:nvPr/>
          </p:nvPicPr>
          <p:blipFill>
            <a:blip r:embed="rId3">
              <a:alphaModFix amt="55000"/>
            </a:blip>
            <a:stretch>
              <a:fillRect/>
            </a:stretch>
          </p:blipFill>
          <p:spPr>
            <a:xfrm>
              <a:off x="-356275" y="-200400"/>
              <a:ext cx="9856545" cy="554430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3">
  <p:cSld name="CUSTOM_1_1_1_1_1_1_1_1_1_1"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6" name="Google Shape;316;p49"/>
          <p:cNvGrpSpPr/>
          <p:nvPr/>
        </p:nvGrpSpPr>
        <p:grpSpPr>
          <a:xfrm>
            <a:off x="-326575" y="-183700"/>
            <a:ext cx="9797145" cy="5510896"/>
            <a:chOff x="-326575" y="-183700"/>
            <a:chExt cx="9797145" cy="5510896"/>
          </a:xfrm>
        </p:grpSpPr>
        <p:pic>
          <p:nvPicPr>
            <p:cNvPr id="317" name="Google Shape;317;p49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10800000">
              <a:off x="0" y="0"/>
              <a:ext cx="9144000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8" name="Google Shape;318;p49"/>
            <p:cNvPicPr preferRelativeResize="0"/>
            <p:nvPr/>
          </p:nvPicPr>
          <p:blipFill>
            <a:blip r:embed="rId3">
              <a:alphaModFix amt="52000"/>
            </a:blip>
            <a:stretch>
              <a:fillRect/>
            </a:stretch>
          </p:blipFill>
          <p:spPr>
            <a:xfrm>
              <a:off x="-326575" y="-183700"/>
              <a:ext cx="9797145" cy="551089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26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38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29" Type="http://schemas.openxmlformats.org/officeDocument/2006/relationships/slideLayout" Target="../slideLayouts/slideLayout40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42.xml"/><Relationship Id="rId30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22.xml"/><Relationship Id="rId33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21.xml"/><Relationship Id="rId32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24.xml"/><Relationship Id="rId35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23.xml"/><Relationship Id="rId34" Type="http://schemas.openxmlformats.org/officeDocument/2006/relationships/slideLayout" Target="../slideLayouts/slideLayout45.xml"/><Relationship Id="rId15" Type="http://schemas.openxmlformats.org/officeDocument/2006/relationships/slideLayout" Target="../slideLayouts/slideLayout26.xml"/><Relationship Id="rId37" Type="http://schemas.openxmlformats.org/officeDocument/2006/relationships/theme" Target="../theme/theme2.xml"/><Relationship Id="rId14" Type="http://schemas.openxmlformats.org/officeDocument/2006/relationships/slideLayout" Target="../slideLayouts/slideLayout25.xml"/><Relationship Id="rId36" Type="http://schemas.openxmlformats.org/officeDocument/2006/relationships/slideLayout" Target="../slideLayouts/slideLayout47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713225" y="539500"/>
            <a:ext cx="7717500" cy="11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Barlow Condensed"/>
              <a:buNone/>
              <a:defRPr sz="3000">
                <a:solidFill>
                  <a:schemeClr val="hlink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Barlow Condensed"/>
              <a:buNone/>
              <a:defRPr sz="3000">
                <a:solidFill>
                  <a:schemeClr val="hlink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Barlow Condensed"/>
              <a:buNone/>
              <a:defRPr sz="3000">
                <a:solidFill>
                  <a:schemeClr val="hlink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Barlow Condensed"/>
              <a:buNone/>
              <a:defRPr sz="3000">
                <a:solidFill>
                  <a:schemeClr val="hlink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Barlow Condensed"/>
              <a:buNone/>
              <a:defRPr sz="3000">
                <a:solidFill>
                  <a:schemeClr val="hlink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Barlow Condensed"/>
              <a:buNone/>
              <a:defRPr sz="3000">
                <a:solidFill>
                  <a:schemeClr val="hlink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Barlow Condensed"/>
              <a:buNone/>
              <a:defRPr sz="3000">
                <a:solidFill>
                  <a:schemeClr val="hlink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Barlow Condensed"/>
              <a:buNone/>
              <a:defRPr sz="3000">
                <a:solidFill>
                  <a:schemeClr val="hlink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Barlow Condensed"/>
              <a:buNone/>
              <a:defRPr sz="3000">
                <a:solidFill>
                  <a:schemeClr val="hlink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713225" y="1152475"/>
            <a:ext cx="7717500" cy="34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800"/>
              <a:buFont typeface="Barlow"/>
              <a:buChar char="●"/>
              <a:defRPr sz="1800"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Barlow"/>
              <a:buChar char="○"/>
              <a:defRPr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Barlow"/>
              <a:buChar char="■"/>
              <a:defRPr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Barlow"/>
              <a:buChar char="●"/>
              <a:defRPr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Barlow"/>
              <a:buChar char="○"/>
              <a:defRPr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Barlow"/>
              <a:buChar char="■"/>
              <a:defRPr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Barlow"/>
              <a:buChar char="●"/>
              <a:defRPr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Barlow"/>
              <a:buChar char="○"/>
              <a:defRPr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hlink"/>
              </a:buClr>
              <a:buSzPts val="1400"/>
              <a:buFont typeface="Barlow"/>
              <a:buChar char="■"/>
              <a:defRPr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3.png"/><Relationship Id="rId4" Type="http://schemas.openxmlformats.org/officeDocument/2006/relationships/image" Target="../media/image1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3.png"/><Relationship Id="rId4" Type="http://schemas.openxmlformats.org/officeDocument/2006/relationships/image" Target="../media/image1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3.png"/><Relationship Id="rId4" Type="http://schemas.openxmlformats.org/officeDocument/2006/relationships/image" Target="../media/image1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3.png"/><Relationship Id="rId4" Type="http://schemas.openxmlformats.org/officeDocument/2006/relationships/image" Target="../media/image1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3.png"/><Relationship Id="rId4" Type="http://schemas.openxmlformats.org/officeDocument/2006/relationships/image" Target="../media/image1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3.png"/><Relationship Id="rId4" Type="http://schemas.openxmlformats.org/officeDocument/2006/relationships/image" Target="../media/image1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3.png"/><Relationship Id="rId4" Type="http://schemas.openxmlformats.org/officeDocument/2006/relationships/image" Target="../media/image1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3.png"/><Relationship Id="rId4" Type="http://schemas.openxmlformats.org/officeDocument/2006/relationships/image" Target="../media/image1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3.png"/><Relationship Id="rId4" Type="http://schemas.openxmlformats.org/officeDocument/2006/relationships/image" Target="../media/image1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3.png"/><Relationship Id="rId4" Type="http://schemas.openxmlformats.org/officeDocument/2006/relationships/image" Target="../media/image1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3.png"/><Relationship Id="rId4" Type="http://schemas.openxmlformats.org/officeDocument/2006/relationships/image" Target="../media/image1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2.xml"/><Relationship Id="rId3" Type="http://schemas.openxmlformats.org/officeDocument/2006/relationships/hyperlink" Target="https://www.nginx.com/resources/glossary/reverse-proxy-vs-load-balancer/" TargetMode="External"/><Relationship Id="rId4" Type="http://schemas.openxmlformats.org/officeDocument/2006/relationships/hyperlink" Target="https://testdriven.io/courses/http-load-balancer/concepts/" TargetMode="Externa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png"/><Relationship Id="rId4" Type="http://schemas.openxmlformats.org/officeDocument/2006/relationships/image" Target="../media/image2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png"/><Relationship Id="rId4" Type="http://schemas.openxmlformats.org/officeDocument/2006/relationships/image" Target="../media/image2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2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50"/>
          <p:cNvSpPr txBox="1"/>
          <p:nvPr>
            <p:ph type="ctrTitle"/>
          </p:nvPr>
        </p:nvSpPr>
        <p:spPr>
          <a:xfrm>
            <a:off x="2170950" y="1925250"/>
            <a:ext cx="4802100" cy="129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400">
                <a:latin typeface="Barlow Condensed"/>
                <a:ea typeface="Barlow Condensed"/>
                <a:cs typeface="Barlow Condensed"/>
                <a:sym typeface="Barlow Condensed"/>
              </a:rPr>
              <a:t>Implementing reverse proxy mechanism (load balancer - HTTP) alongside data encryption (TLS/SSL)</a:t>
            </a:r>
            <a:endParaRPr b="1"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324" name="Google Shape;324;p50"/>
          <p:cNvSpPr txBox="1"/>
          <p:nvPr>
            <p:ph idx="1" type="subTitle"/>
          </p:nvPr>
        </p:nvSpPr>
        <p:spPr>
          <a:xfrm>
            <a:off x="4974350" y="3257797"/>
            <a:ext cx="3280800" cy="117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Team-2 Members: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Srinivas Baskar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Nithin Veer Reddy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Sitesh Ranjan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Chanheum Park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59"/>
          <p:cNvSpPr txBox="1"/>
          <p:nvPr>
            <p:ph idx="1" type="body"/>
          </p:nvPr>
        </p:nvSpPr>
        <p:spPr>
          <a:xfrm>
            <a:off x="2154750" y="1912350"/>
            <a:ext cx="4834500" cy="131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500">
                <a:latin typeface="Barlow Condensed ExtraLight"/>
                <a:ea typeface="Barlow Condensed ExtraLight"/>
                <a:cs typeface="Barlow Condensed ExtraLight"/>
                <a:sym typeface="Barlow Condensed ExtraLight"/>
              </a:rPr>
              <a:t>Encryption</a:t>
            </a:r>
            <a:endParaRPr sz="18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60"/>
          <p:cNvSpPr txBox="1"/>
          <p:nvPr>
            <p:ph idx="1" type="body"/>
          </p:nvPr>
        </p:nvSpPr>
        <p:spPr>
          <a:xfrm>
            <a:off x="713225" y="1348475"/>
            <a:ext cx="7717500" cy="325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●"/>
            </a:pPr>
            <a:r>
              <a:rPr lang="en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Encryption is an </a:t>
            </a:r>
            <a:r>
              <a:rPr lang="en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efficient</a:t>
            </a:r>
            <a:r>
              <a:rPr lang="en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way to convert an understandable message into a form of code to prevent an unauthorized access.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746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●"/>
            </a:pPr>
            <a:r>
              <a:rPr lang="en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All the data exchanged between the server and the client are encrypted.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746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●"/>
            </a:pPr>
            <a:r>
              <a:rPr lang="en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 achieve this, we used both the techniques of </a:t>
            </a:r>
            <a:r>
              <a:rPr lang="en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asymmetric</a:t>
            </a:r>
            <a:r>
              <a:rPr lang="en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lang="en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symmetric</a:t>
            </a:r>
            <a:r>
              <a:rPr lang="en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key mechanisms.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p60"/>
          <p:cNvSpPr txBox="1"/>
          <p:nvPr>
            <p:ph type="title"/>
          </p:nvPr>
        </p:nvSpPr>
        <p:spPr>
          <a:xfrm>
            <a:off x="1974300" y="6069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Encryption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61"/>
          <p:cNvSpPr txBox="1"/>
          <p:nvPr>
            <p:ph idx="2" type="subTitle"/>
          </p:nvPr>
        </p:nvSpPr>
        <p:spPr>
          <a:xfrm>
            <a:off x="3602550" y="666688"/>
            <a:ext cx="1938900" cy="2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Encryption Steps</a:t>
            </a:r>
            <a:endParaRPr/>
          </a:p>
        </p:txBody>
      </p:sp>
      <p:pic>
        <p:nvPicPr>
          <p:cNvPr id="402" name="Google Shape;402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7881" y="964300"/>
            <a:ext cx="1476000" cy="2056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43100" y="964300"/>
            <a:ext cx="1476000" cy="20565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4" name="Google Shape;404;p61"/>
          <p:cNvCxnSpPr>
            <a:stCxn id="402" idx="3"/>
            <a:endCxn id="403" idx="1"/>
          </p:cNvCxnSpPr>
          <p:nvPr/>
        </p:nvCxnSpPr>
        <p:spPr>
          <a:xfrm>
            <a:off x="2693881" y="1992574"/>
            <a:ext cx="3949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05" name="Google Shape;405;p61"/>
          <p:cNvSpPr txBox="1"/>
          <p:nvPr>
            <p:ph idx="2" type="subTitle"/>
          </p:nvPr>
        </p:nvSpPr>
        <p:spPr>
          <a:xfrm>
            <a:off x="3602550" y="1694963"/>
            <a:ext cx="1938900" cy="2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Can You Share me the keys ?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62"/>
          <p:cNvSpPr txBox="1"/>
          <p:nvPr>
            <p:ph idx="2" type="subTitle"/>
          </p:nvPr>
        </p:nvSpPr>
        <p:spPr>
          <a:xfrm>
            <a:off x="3602550" y="666688"/>
            <a:ext cx="1938900" cy="2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Encryption Steps</a:t>
            </a:r>
            <a:endParaRPr/>
          </a:p>
        </p:txBody>
      </p:sp>
      <p:pic>
        <p:nvPicPr>
          <p:cNvPr id="411" name="Google Shape;411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7881" y="964300"/>
            <a:ext cx="1476000" cy="2056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43100" y="964300"/>
            <a:ext cx="1476000" cy="20565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13" name="Google Shape;413;p62"/>
          <p:cNvCxnSpPr>
            <a:stCxn id="411" idx="3"/>
            <a:endCxn id="412" idx="1"/>
          </p:cNvCxnSpPr>
          <p:nvPr/>
        </p:nvCxnSpPr>
        <p:spPr>
          <a:xfrm>
            <a:off x="2693881" y="1992574"/>
            <a:ext cx="3949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14" name="Google Shape;414;p62"/>
          <p:cNvSpPr txBox="1"/>
          <p:nvPr>
            <p:ph idx="2" type="subTitle"/>
          </p:nvPr>
        </p:nvSpPr>
        <p:spPr>
          <a:xfrm>
            <a:off x="6271225" y="3125188"/>
            <a:ext cx="1938900" cy="119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I’ll Create </a:t>
            </a:r>
            <a:r>
              <a:rPr lang="en"/>
              <a:t>asymmetric</a:t>
            </a:r>
            <a:r>
              <a:rPr lang="en"/>
              <a:t> key combinations</a:t>
            </a:r>
            <a:endParaRPr/>
          </a:p>
          <a:p>
            <a:pPr indent="-323850" lvl="0" marL="457200" rtl="0" algn="ctr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/>
              <a:t>PU1</a:t>
            </a:r>
            <a:endParaRPr/>
          </a:p>
          <a:p>
            <a:pPr indent="-323850" lvl="0" marL="457200" rtl="0" algn="ctr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/>
              <a:t>PR1</a:t>
            </a:r>
            <a:endParaRPr/>
          </a:p>
        </p:txBody>
      </p:sp>
      <p:sp>
        <p:nvSpPr>
          <p:cNvPr id="415" name="Google Shape;415;p62"/>
          <p:cNvSpPr txBox="1"/>
          <p:nvPr>
            <p:ph idx="2" type="subTitle"/>
          </p:nvPr>
        </p:nvSpPr>
        <p:spPr>
          <a:xfrm>
            <a:off x="3552150" y="1694963"/>
            <a:ext cx="1938900" cy="2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Can You Share me the keys ?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63"/>
          <p:cNvSpPr txBox="1"/>
          <p:nvPr>
            <p:ph idx="2" type="subTitle"/>
          </p:nvPr>
        </p:nvSpPr>
        <p:spPr>
          <a:xfrm>
            <a:off x="3552150" y="666688"/>
            <a:ext cx="1938900" cy="2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Encryption Steps</a:t>
            </a:r>
            <a:endParaRPr/>
          </a:p>
        </p:txBody>
      </p:sp>
      <p:pic>
        <p:nvPicPr>
          <p:cNvPr id="421" name="Google Shape;421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7881" y="964300"/>
            <a:ext cx="1476000" cy="2056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" name="Google Shape;422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43100" y="964300"/>
            <a:ext cx="1476000" cy="2056550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p63"/>
          <p:cNvSpPr txBox="1"/>
          <p:nvPr>
            <p:ph idx="2" type="subTitle"/>
          </p:nvPr>
        </p:nvSpPr>
        <p:spPr>
          <a:xfrm>
            <a:off x="6271225" y="3125188"/>
            <a:ext cx="1938900" cy="119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I’ll Create asymmetric key combinations</a:t>
            </a:r>
            <a:endParaRPr/>
          </a:p>
          <a:p>
            <a:pPr indent="-323850" lvl="0" marL="457200" rtl="0" algn="ctr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/>
              <a:t>PU1</a:t>
            </a:r>
            <a:endParaRPr/>
          </a:p>
          <a:p>
            <a:pPr indent="-323850" lvl="0" marL="457200" rtl="0" algn="ctr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/>
              <a:t>PR1</a:t>
            </a:r>
            <a:endParaRPr/>
          </a:p>
        </p:txBody>
      </p:sp>
      <p:sp>
        <p:nvSpPr>
          <p:cNvPr id="424" name="Google Shape;424;p63"/>
          <p:cNvSpPr txBox="1"/>
          <p:nvPr>
            <p:ph idx="2" type="subTitle"/>
          </p:nvPr>
        </p:nvSpPr>
        <p:spPr>
          <a:xfrm>
            <a:off x="3552150" y="1694963"/>
            <a:ext cx="1938900" cy="2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Take my PU1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25" name="Google Shape;425;p63"/>
          <p:cNvCxnSpPr>
            <a:stCxn id="422" idx="1"/>
            <a:endCxn id="421" idx="3"/>
          </p:cNvCxnSpPr>
          <p:nvPr/>
        </p:nvCxnSpPr>
        <p:spPr>
          <a:xfrm rot="10800000">
            <a:off x="2693900" y="1992575"/>
            <a:ext cx="3949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64"/>
          <p:cNvSpPr txBox="1"/>
          <p:nvPr>
            <p:ph idx="2" type="subTitle"/>
          </p:nvPr>
        </p:nvSpPr>
        <p:spPr>
          <a:xfrm>
            <a:off x="3552150" y="666688"/>
            <a:ext cx="1938900" cy="2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Encryption Steps</a:t>
            </a:r>
            <a:endParaRPr/>
          </a:p>
        </p:txBody>
      </p:sp>
      <p:pic>
        <p:nvPicPr>
          <p:cNvPr id="431" name="Google Shape;431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7881" y="964300"/>
            <a:ext cx="1476000" cy="2056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43100" y="964300"/>
            <a:ext cx="1476000" cy="2056550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p64"/>
          <p:cNvSpPr txBox="1"/>
          <p:nvPr>
            <p:ph idx="2" type="subTitle"/>
          </p:nvPr>
        </p:nvSpPr>
        <p:spPr>
          <a:xfrm>
            <a:off x="1164750" y="3020838"/>
            <a:ext cx="1938900" cy="119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I’ll store server public key  PU1</a:t>
            </a:r>
            <a:endParaRPr/>
          </a:p>
        </p:txBody>
      </p:sp>
      <p:sp>
        <p:nvSpPr>
          <p:cNvPr id="434" name="Google Shape;434;p64"/>
          <p:cNvSpPr txBox="1"/>
          <p:nvPr>
            <p:ph idx="2" type="subTitle"/>
          </p:nvPr>
        </p:nvSpPr>
        <p:spPr>
          <a:xfrm>
            <a:off x="3552150" y="1694963"/>
            <a:ext cx="1938900" cy="2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Take my PU1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5" name="Google Shape;435;p64"/>
          <p:cNvCxnSpPr>
            <a:stCxn id="432" idx="1"/>
            <a:endCxn id="431" idx="3"/>
          </p:cNvCxnSpPr>
          <p:nvPr/>
        </p:nvCxnSpPr>
        <p:spPr>
          <a:xfrm rot="10800000">
            <a:off x="2693900" y="1992575"/>
            <a:ext cx="3949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36" name="Google Shape;436;p64"/>
          <p:cNvSpPr txBox="1"/>
          <p:nvPr>
            <p:ph idx="2" type="subTitle"/>
          </p:nvPr>
        </p:nvSpPr>
        <p:spPr>
          <a:xfrm>
            <a:off x="6283025" y="3080788"/>
            <a:ext cx="1938900" cy="119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I’ll Create asymmetric key combinations</a:t>
            </a:r>
            <a:endParaRPr/>
          </a:p>
          <a:p>
            <a:pPr indent="-323850" lvl="0" marL="457200" rtl="0" algn="ctr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/>
              <a:t>PU1</a:t>
            </a:r>
            <a:endParaRPr/>
          </a:p>
          <a:p>
            <a:pPr indent="-323850" lvl="0" marL="457200" rtl="0" algn="ctr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/>
              <a:t>PR1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65"/>
          <p:cNvSpPr txBox="1"/>
          <p:nvPr>
            <p:ph idx="2" type="subTitle"/>
          </p:nvPr>
        </p:nvSpPr>
        <p:spPr>
          <a:xfrm>
            <a:off x="3602550" y="666688"/>
            <a:ext cx="1938900" cy="2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Encryption Steps</a:t>
            </a:r>
            <a:endParaRPr/>
          </a:p>
        </p:txBody>
      </p:sp>
      <p:pic>
        <p:nvPicPr>
          <p:cNvPr id="442" name="Google Shape;442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7881" y="964300"/>
            <a:ext cx="1476000" cy="2056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43" name="Google Shape;443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43100" y="964300"/>
            <a:ext cx="1476000" cy="2056550"/>
          </a:xfrm>
          <a:prstGeom prst="rect">
            <a:avLst/>
          </a:prstGeom>
          <a:noFill/>
          <a:ln>
            <a:noFill/>
          </a:ln>
        </p:spPr>
      </p:pic>
      <p:sp>
        <p:nvSpPr>
          <p:cNvPr id="444" name="Google Shape;444;p65"/>
          <p:cNvSpPr txBox="1"/>
          <p:nvPr>
            <p:ph idx="2" type="subTitle"/>
          </p:nvPr>
        </p:nvSpPr>
        <p:spPr>
          <a:xfrm>
            <a:off x="1164750" y="3020850"/>
            <a:ext cx="2335800" cy="148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I’ll store server public key  PU1.</a:t>
            </a:r>
            <a:br>
              <a:rPr lang="en"/>
            </a:br>
            <a:r>
              <a:rPr lang="en"/>
              <a:t>I’ll also create a</a:t>
            </a:r>
            <a:r>
              <a:rPr lang="en"/>
              <a:t>symmetric key combinations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PU2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PR2</a:t>
            </a:r>
            <a:endParaRPr/>
          </a:p>
        </p:txBody>
      </p:sp>
      <p:sp>
        <p:nvSpPr>
          <p:cNvPr id="445" name="Google Shape;445;p65"/>
          <p:cNvSpPr txBox="1"/>
          <p:nvPr>
            <p:ph idx="2" type="subTitle"/>
          </p:nvPr>
        </p:nvSpPr>
        <p:spPr>
          <a:xfrm>
            <a:off x="3552150" y="1694963"/>
            <a:ext cx="1938900" cy="2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Take my PU1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46" name="Google Shape;446;p65"/>
          <p:cNvCxnSpPr>
            <a:stCxn id="443" idx="1"/>
            <a:endCxn id="442" idx="3"/>
          </p:cNvCxnSpPr>
          <p:nvPr/>
        </p:nvCxnSpPr>
        <p:spPr>
          <a:xfrm rot="10800000">
            <a:off x="2693900" y="1992575"/>
            <a:ext cx="3949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47" name="Google Shape;447;p65"/>
          <p:cNvSpPr txBox="1"/>
          <p:nvPr>
            <p:ph idx="2" type="subTitle"/>
          </p:nvPr>
        </p:nvSpPr>
        <p:spPr>
          <a:xfrm>
            <a:off x="6283025" y="3080788"/>
            <a:ext cx="1938900" cy="119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I’ll Create asymmetric key combinations</a:t>
            </a:r>
            <a:endParaRPr/>
          </a:p>
          <a:p>
            <a:pPr indent="-323850" lvl="0" marL="457200" rtl="0" algn="ctr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/>
              <a:t>PU1</a:t>
            </a:r>
            <a:endParaRPr/>
          </a:p>
          <a:p>
            <a:pPr indent="-323850" lvl="0" marL="457200" rtl="0" algn="ctr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/>
              <a:t>PR1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66"/>
          <p:cNvSpPr txBox="1"/>
          <p:nvPr>
            <p:ph idx="2" type="subTitle"/>
          </p:nvPr>
        </p:nvSpPr>
        <p:spPr>
          <a:xfrm>
            <a:off x="3552150" y="666688"/>
            <a:ext cx="1938900" cy="2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Encryption Steps</a:t>
            </a:r>
            <a:endParaRPr/>
          </a:p>
        </p:txBody>
      </p:sp>
      <p:pic>
        <p:nvPicPr>
          <p:cNvPr id="453" name="Google Shape;453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7881" y="964300"/>
            <a:ext cx="1476000" cy="2056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54" name="Google Shape;454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43100" y="964300"/>
            <a:ext cx="1476000" cy="2056550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Google Shape;455;p66"/>
          <p:cNvSpPr txBox="1"/>
          <p:nvPr>
            <p:ph idx="2" type="subTitle"/>
          </p:nvPr>
        </p:nvSpPr>
        <p:spPr>
          <a:xfrm>
            <a:off x="1164750" y="3020850"/>
            <a:ext cx="2335800" cy="148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I’ll store server public key  PU1.</a:t>
            </a:r>
            <a:br>
              <a:rPr lang="en"/>
            </a:br>
            <a:r>
              <a:rPr lang="en"/>
              <a:t>I’ll also create asymmetric key combinations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PU2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PR2</a:t>
            </a:r>
            <a:endParaRPr/>
          </a:p>
        </p:txBody>
      </p:sp>
      <p:sp>
        <p:nvSpPr>
          <p:cNvPr id="456" name="Google Shape;456;p66"/>
          <p:cNvSpPr txBox="1"/>
          <p:nvPr>
            <p:ph idx="2" type="subTitle"/>
          </p:nvPr>
        </p:nvSpPr>
        <p:spPr>
          <a:xfrm>
            <a:off x="3552150" y="1694963"/>
            <a:ext cx="1938900" cy="2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Here is my Encrypted Public Key PU1(PU2)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p66"/>
          <p:cNvSpPr txBox="1"/>
          <p:nvPr>
            <p:ph idx="2" type="subTitle"/>
          </p:nvPr>
        </p:nvSpPr>
        <p:spPr>
          <a:xfrm>
            <a:off x="6283025" y="3080788"/>
            <a:ext cx="1938900" cy="119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I’ll Create asymmetric key combinations</a:t>
            </a:r>
            <a:endParaRPr/>
          </a:p>
          <a:p>
            <a:pPr indent="-323850" lvl="0" marL="457200" rtl="0" algn="ctr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/>
              <a:t>PU1</a:t>
            </a:r>
            <a:endParaRPr/>
          </a:p>
          <a:p>
            <a:pPr indent="-323850" lvl="0" marL="457200" rtl="0" algn="ctr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/>
              <a:t>PR1</a:t>
            </a:r>
            <a:endParaRPr/>
          </a:p>
        </p:txBody>
      </p:sp>
      <p:cxnSp>
        <p:nvCxnSpPr>
          <p:cNvPr id="458" name="Google Shape;458;p66"/>
          <p:cNvCxnSpPr>
            <a:stCxn id="453" idx="3"/>
            <a:endCxn id="454" idx="1"/>
          </p:cNvCxnSpPr>
          <p:nvPr/>
        </p:nvCxnSpPr>
        <p:spPr>
          <a:xfrm>
            <a:off x="2693881" y="1992574"/>
            <a:ext cx="3949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67"/>
          <p:cNvSpPr txBox="1"/>
          <p:nvPr>
            <p:ph idx="2" type="subTitle"/>
          </p:nvPr>
        </p:nvSpPr>
        <p:spPr>
          <a:xfrm>
            <a:off x="3552150" y="666688"/>
            <a:ext cx="1938900" cy="2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Encryption Steps</a:t>
            </a:r>
            <a:endParaRPr/>
          </a:p>
        </p:txBody>
      </p:sp>
      <p:pic>
        <p:nvPicPr>
          <p:cNvPr id="464" name="Google Shape;464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7881" y="964300"/>
            <a:ext cx="1476000" cy="2056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65" name="Google Shape;465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43100" y="964300"/>
            <a:ext cx="1476000" cy="2056550"/>
          </a:xfrm>
          <a:prstGeom prst="rect">
            <a:avLst/>
          </a:prstGeom>
          <a:noFill/>
          <a:ln>
            <a:noFill/>
          </a:ln>
        </p:spPr>
      </p:pic>
      <p:sp>
        <p:nvSpPr>
          <p:cNvPr id="466" name="Google Shape;466;p67"/>
          <p:cNvSpPr txBox="1"/>
          <p:nvPr>
            <p:ph idx="2" type="subTitle"/>
          </p:nvPr>
        </p:nvSpPr>
        <p:spPr>
          <a:xfrm>
            <a:off x="1164750" y="3020850"/>
            <a:ext cx="2335800" cy="148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I’ll store server public key  PU1.</a:t>
            </a:r>
            <a:br>
              <a:rPr lang="en"/>
            </a:br>
            <a:r>
              <a:rPr lang="en"/>
              <a:t>I’ll also create asymmetric key combinations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PU2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PR2</a:t>
            </a:r>
            <a:endParaRPr/>
          </a:p>
        </p:txBody>
      </p:sp>
      <p:sp>
        <p:nvSpPr>
          <p:cNvPr id="467" name="Google Shape;467;p67"/>
          <p:cNvSpPr txBox="1"/>
          <p:nvPr>
            <p:ph idx="2" type="subTitle"/>
          </p:nvPr>
        </p:nvSpPr>
        <p:spPr>
          <a:xfrm>
            <a:off x="3552150" y="1694963"/>
            <a:ext cx="1938900" cy="2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Here is my Encrypted Public Key PU1(PU2)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p67"/>
          <p:cNvSpPr txBox="1"/>
          <p:nvPr>
            <p:ph idx="2" type="subTitle"/>
          </p:nvPr>
        </p:nvSpPr>
        <p:spPr>
          <a:xfrm>
            <a:off x="5972375" y="3080800"/>
            <a:ext cx="2249700" cy="119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I’ll </a:t>
            </a:r>
            <a:r>
              <a:rPr lang="en"/>
              <a:t>decrypt using my PR1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 Now have</a:t>
            </a:r>
            <a:r>
              <a:rPr lang="en"/>
              <a:t> </a:t>
            </a:r>
            <a:endParaRPr/>
          </a:p>
          <a:p>
            <a:pPr indent="-298450" lvl="0" marL="457200" rtl="0" algn="ctr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PU1</a:t>
            </a:r>
            <a:endParaRPr/>
          </a:p>
          <a:p>
            <a:pPr indent="-298450" lvl="0" marL="457200" rtl="0" algn="ctr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PR1</a:t>
            </a:r>
            <a:endParaRPr/>
          </a:p>
          <a:p>
            <a:pPr indent="-298450" lvl="0" marL="457200" rtl="0" algn="ctr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PU2</a:t>
            </a:r>
            <a:endParaRPr/>
          </a:p>
        </p:txBody>
      </p:sp>
      <p:cxnSp>
        <p:nvCxnSpPr>
          <p:cNvPr id="469" name="Google Shape;469;p67"/>
          <p:cNvCxnSpPr>
            <a:stCxn id="464" idx="3"/>
            <a:endCxn id="465" idx="1"/>
          </p:cNvCxnSpPr>
          <p:nvPr/>
        </p:nvCxnSpPr>
        <p:spPr>
          <a:xfrm>
            <a:off x="2693881" y="1992574"/>
            <a:ext cx="3949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68"/>
          <p:cNvSpPr txBox="1"/>
          <p:nvPr>
            <p:ph idx="2" type="subTitle"/>
          </p:nvPr>
        </p:nvSpPr>
        <p:spPr>
          <a:xfrm>
            <a:off x="3552150" y="666688"/>
            <a:ext cx="1938900" cy="2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Encryption Steps</a:t>
            </a:r>
            <a:endParaRPr/>
          </a:p>
        </p:txBody>
      </p:sp>
      <p:pic>
        <p:nvPicPr>
          <p:cNvPr id="475" name="Google Shape;475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7881" y="964300"/>
            <a:ext cx="1476000" cy="2056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76" name="Google Shape;476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43100" y="964300"/>
            <a:ext cx="1476000" cy="2056550"/>
          </a:xfrm>
          <a:prstGeom prst="rect">
            <a:avLst/>
          </a:prstGeom>
          <a:noFill/>
          <a:ln>
            <a:noFill/>
          </a:ln>
        </p:spPr>
      </p:pic>
      <p:sp>
        <p:nvSpPr>
          <p:cNvPr id="477" name="Google Shape;477;p68"/>
          <p:cNvSpPr txBox="1"/>
          <p:nvPr>
            <p:ph idx="2" type="subTitle"/>
          </p:nvPr>
        </p:nvSpPr>
        <p:spPr>
          <a:xfrm>
            <a:off x="1164750" y="3020850"/>
            <a:ext cx="2335800" cy="148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I’ll have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PU2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PR2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PU1</a:t>
            </a:r>
            <a:endParaRPr/>
          </a:p>
        </p:txBody>
      </p:sp>
      <p:sp>
        <p:nvSpPr>
          <p:cNvPr id="478" name="Google Shape;478;p68"/>
          <p:cNvSpPr txBox="1"/>
          <p:nvPr>
            <p:ph idx="2" type="subTitle"/>
          </p:nvPr>
        </p:nvSpPr>
        <p:spPr>
          <a:xfrm>
            <a:off x="3552150" y="1694963"/>
            <a:ext cx="1938900" cy="2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68"/>
          <p:cNvSpPr txBox="1"/>
          <p:nvPr>
            <p:ph idx="2" type="subTitle"/>
          </p:nvPr>
        </p:nvSpPr>
        <p:spPr>
          <a:xfrm>
            <a:off x="5972375" y="3080800"/>
            <a:ext cx="2249700" cy="119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I’ll create </a:t>
            </a:r>
            <a:r>
              <a:rPr lang="en"/>
              <a:t>symmetric</a:t>
            </a:r>
            <a:r>
              <a:rPr lang="en"/>
              <a:t> key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 Now have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PU1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PR1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PU2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Key</a:t>
            </a:r>
            <a:endParaRPr/>
          </a:p>
        </p:txBody>
      </p:sp>
      <p:cxnSp>
        <p:nvCxnSpPr>
          <p:cNvPr id="480" name="Google Shape;480;p68"/>
          <p:cNvCxnSpPr>
            <a:stCxn id="475" idx="3"/>
            <a:endCxn id="476" idx="1"/>
          </p:cNvCxnSpPr>
          <p:nvPr/>
        </p:nvCxnSpPr>
        <p:spPr>
          <a:xfrm>
            <a:off x="2693881" y="1992574"/>
            <a:ext cx="3949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51"/>
          <p:cNvSpPr txBox="1"/>
          <p:nvPr>
            <p:ph idx="1" type="body"/>
          </p:nvPr>
        </p:nvSpPr>
        <p:spPr>
          <a:xfrm>
            <a:off x="713225" y="1348475"/>
            <a:ext cx="7717500" cy="325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Load Balancer is a vital part of a client server communication.</a:t>
            </a:r>
            <a:endParaRPr sz="1600"/>
          </a:p>
          <a:p>
            <a:pPr indent="-3302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It helps regulate requests by distributing them efficiently between multiple servers based on certain conditions.</a:t>
            </a:r>
            <a:endParaRPr sz="1600"/>
          </a:p>
          <a:p>
            <a:pPr indent="-3302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In this project we implement a load balancer that can easily be deployed on any platform with just a config file update.</a:t>
            </a:r>
            <a:endParaRPr sz="1600"/>
          </a:p>
          <a:p>
            <a:pPr indent="-3302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Besides load balancing, our system also encrypts data for security.</a:t>
            </a:r>
            <a:endParaRPr sz="1600"/>
          </a:p>
          <a:p>
            <a:pPr indent="-3302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Encryption is an important aspect of data sharing.</a:t>
            </a:r>
            <a:endParaRPr sz="1600"/>
          </a:p>
          <a:p>
            <a:pPr indent="-3302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There are many ways of encrypting the data - key sharing (</a:t>
            </a:r>
            <a:r>
              <a:rPr lang="en" sz="1600"/>
              <a:t>Asymmetric</a:t>
            </a:r>
            <a:r>
              <a:rPr lang="en" sz="1600"/>
              <a:t>, </a:t>
            </a:r>
            <a:r>
              <a:rPr lang="en" sz="1600"/>
              <a:t>symmetric</a:t>
            </a:r>
            <a:r>
              <a:rPr lang="en" sz="1600"/>
              <a:t> encryption)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330" name="Google Shape;330;p51"/>
          <p:cNvSpPr txBox="1"/>
          <p:nvPr>
            <p:ph type="title"/>
          </p:nvPr>
        </p:nvSpPr>
        <p:spPr>
          <a:xfrm>
            <a:off x="1974300" y="6069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Motivation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69"/>
          <p:cNvSpPr txBox="1"/>
          <p:nvPr>
            <p:ph idx="2" type="subTitle"/>
          </p:nvPr>
        </p:nvSpPr>
        <p:spPr>
          <a:xfrm>
            <a:off x="3552150" y="582713"/>
            <a:ext cx="1938900" cy="2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Encryption Steps</a:t>
            </a:r>
            <a:endParaRPr/>
          </a:p>
        </p:txBody>
      </p:sp>
      <p:pic>
        <p:nvPicPr>
          <p:cNvPr id="486" name="Google Shape;486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7881" y="964300"/>
            <a:ext cx="1476000" cy="2056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87" name="Google Shape;487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43100" y="964300"/>
            <a:ext cx="1476000" cy="2056550"/>
          </a:xfrm>
          <a:prstGeom prst="rect">
            <a:avLst/>
          </a:prstGeom>
          <a:noFill/>
          <a:ln>
            <a:noFill/>
          </a:ln>
        </p:spPr>
      </p:pic>
      <p:sp>
        <p:nvSpPr>
          <p:cNvPr id="488" name="Google Shape;488;p69"/>
          <p:cNvSpPr txBox="1"/>
          <p:nvPr>
            <p:ph idx="2" type="subTitle"/>
          </p:nvPr>
        </p:nvSpPr>
        <p:spPr>
          <a:xfrm>
            <a:off x="1164750" y="3020850"/>
            <a:ext cx="2335800" cy="148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I’ll have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PU2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PR2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PU1</a:t>
            </a:r>
            <a:endParaRPr/>
          </a:p>
        </p:txBody>
      </p:sp>
      <p:sp>
        <p:nvSpPr>
          <p:cNvPr id="489" name="Google Shape;489;p69"/>
          <p:cNvSpPr txBox="1"/>
          <p:nvPr>
            <p:ph idx="2" type="subTitle"/>
          </p:nvPr>
        </p:nvSpPr>
        <p:spPr>
          <a:xfrm>
            <a:off x="3552150" y="1694963"/>
            <a:ext cx="1938900" cy="2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I’ll now encrypt and share PU2(Key)</a:t>
            </a:r>
            <a:endParaRPr/>
          </a:p>
        </p:txBody>
      </p:sp>
      <p:sp>
        <p:nvSpPr>
          <p:cNvPr id="490" name="Google Shape;490;p69"/>
          <p:cNvSpPr txBox="1"/>
          <p:nvPr>
            <p:ph idx="2" type="subTitle"/>
          </p:nvPr>
        </p:nvSpPr>
        <p:spPr>
          <a:xfrm>
            <a:off x="5972375" y="3080800"/>
            <a:ext cx="2249700" cy="119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I’ll create symmetric key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 Now have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PU1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PR1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PU2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Key</a:t>
            </a:r>
            <a:endParaRPr/>
          </a:p>
        </p:txBody>
      </p:sp>
      <p:cxnSp>
        <p:nvCxnSpPr>
          <p:cNvPr id="491" name="Google Shape;491;p69"/>
          <p:cNvCxnSpPr>
            <a:stCxn id="487" idx="1"/>
            <a:endCxn id="486" idx="3"/>
          </p:cNvCxnSpPr>
          <p:nvPr/>
        </p:nvCxnSpPr>
        <p:spPr>
          <a:xfrm rot="10800000">
            <a:off x="2693900" y="1992575"/>
            <a:ext cx="3949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70"/>
          <p:cNvSpPr txBox="1"/>
          <p:nvPr>
            <p:ph idx="2" type="subTitle"/>
          </p:nvPr>
        </p:nvSpPr>
        <p:spPr>
          <a:xfrm>
            <a:off x="3552150" y="666688"/>
            <a:ext cx="1938900" cy="2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Encryption Steps</a:t>
            </a:r>
            <a:endParaRPr/>
          </a:p>
        </p:txBody>
      </p:sp>
      <p:pic>
        <p:nvPicPr>
          <p:cNvPr id="497" name="Google Shape;497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7881" y="964300"/>
            <a:ext cx="1476000" cy="2056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98" name="Google Shape;498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43100" y="964300"/>
            <a:ext cx="1476000" cy="2056550"/>
          </a:xfrm>
          <a:prstGeom prst="rect">
            <a:avLst/>
          </a:prstGeom>
          <a:noFill/>
          <a:ln>
            <a:noFill/>
          </a:ln>
        </p:spPr>
      </p:pic>
      <p:sp>
        <p:nvSpPr>
          <p:cNvPr id="499" name="Google Shape;499;p70"/>
          <p:cNvSpPr txBox="1"/>
          <p:nvPr>
            <p:ph idx="2" type="subTitle"/>
          </p:nvPr>
        </p:nvSpPr>
        <p:spPr>
          <a:xfrm>
            <a:off x="1164750" y="3020850"/>
            <a:ext cx="2335800" cy="148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I’ll decrypt using PR2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I’ll  now have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PU2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PR2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PU1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Key</a:t>
            </a:r>
            <a:endParaRPr/>
          </a:p>
        </p:txBody>
      </p:sp>
      <p:sp>
        <p:nvSpPr>
          <p:cNvPr id="500" name="Google Shape;500;p70"/>
          <p:cNvSpPr txBox="1"/>
          <p:nvPr>
            <p:ph idx="2" type="subTitle"/>
          </p:nvPr>
        </p:nvSpPr>
        <p:spPr>
          <a:xfrm>
            <a:off x="3552150" y="1694963"/>
            <a:ext cx="1938900" cy="2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I’ll now encrypt and share PU2(Key)</a:t>
            </a:r>
            <a:endParaRPr/>
          </a:p>
        </p:txBody>
      </p:sp>
      <p:sp>
        <p:nvSpPr>
          <p:cNvPr id="501" name="Google Shape;501;p70"/>
          <p:cNvSpPr txBox="1"/>
          <p:nvPr>
            <p:ph idx="2" type="subTitle"/>
          </p:nvPr>
        </p:nvSpPr>
        <p:spPr>
          <a:xfrm>
            <a:off x="5972375" y="3080800"/>
            <a:ext cx="2249700" cy="119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I’ll create symmetric key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 Now have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PU1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PR1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PU2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Key</a:t>
            </a:r>
            <a:endParaRPr/>
          </a:p>
        </p:txBody>
      </p:sp>
      <p:cxnSp>
        <p:nvCxnSpPr>
          <p:cNvPr id="502" name="Google Shape;502;p70"/>
          <p:cNvCxnSpPr>
            <a:stCxn id="498" idx="1"/>
            <a:endCxn id="497" idx="3"/>
          </p:cNvCxnSpPr>
          <p:nvPr/>
        </p:nvCxnSpPr>
        <p:spPr>
          <a:xfrm rot="10800000">
            <a:off x="2693900" y="1992575"/>
            <a:ext cx="3949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71"/>
          <p:cNvSpPr txBox="1"/>
          <p:nvPr>
            <p:ph idx="2" type="subTitle"/>
          </p:nvPr>
        </p:nvSpPr>
        <p:spPr>
          <a:xfrm>
            <a:off x="3552150" y="666688"/>
            <a:ext cx="1938900" cy="2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Encryption Steps</a:t>
            </a:r>
            <a:endParaRPr/>
          </a:p>
        </p:txBody>
      </p:sp>
      <p:pic>
        <p:nvPicPr>
          <p:cNvPr id="508" name="Google Shape;508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7881" y="964300"/>
            <a:ext cx="1476000" cy="2056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Google Shape;509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43100" y="964300"/>
            <a:ext cx="1476000" cy="2056550"/>
          </a:xfrm>
          <a:prstGeom prst="rect">
            <a:avLst/>
          </a:prstGeom>
          <a:noFill/>
          <a:ln>
            <a:noFill/>
          </a:ln>
        </p:spPr>
      </p:pic>
      <p:sp>
        <p:nvSpPr>
          <p:cNvPr id="510" name="Google Shape;510;p71"/>
          <p:cNvSpPr txBox="1"/>
          <p:nvPr>
            <p:ph idx="2" type="subTitle"/>
          </p:nvPr>
        </p:nvSpPr>
        <p:spPr>
          <a:xfrm>
            <a:off x="1164750" y="3020850"/>
            <a:ext cx="2335800" cy="148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 have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PU2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PR2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PU1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Key</a:t>
            </a:r>
            <a:endParaRPr/>
          </a:p>
        </p:txBody>
      </p:sp>
      <p:sp>
        <p:nvSpPr>
          <p:cNvPr id="511" name="Google Shape;511;p71"/>
          <p:cNvSpPr txBox="1"/>
          <p:nvPr>
            <p:ph idx="2" type="subTitle"/>
          </p:nvPr>
        </p:nvSpPr>
        <p:spPr>
          <a:xfrm>
            <a:off x="3552150" y="1694963"/>
            <a:ext cx="1938900" cy="2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Key(Data)</a:t>
            </a:r>
            <a:endParaRPr/>
          </a:p>
        </p:txBody>
      </p:sp>
      <p:sp>
        <p:nvSpPr>
          <p:cNvPr id="512" name="Google Shape;512;p71"/>
          <p:cNvSpPr txBox="1"/>
          <p:nvPr>
            <p:ph idx="2" type="subTitle"/>
          </p:nvPr>
        </p:nvSpPr>
        <p:spPr>
          <a:xfrm>
            <a:off x="5972375" y="3080800"/>
            <a:ext cx="2249700" cy="119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 have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PU1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PR1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PU2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Key</a:t>
            </a:r>
            <a:endParaRPr/>
          </a:p>
        </p:txBody>
      </p:sp>
      <p:cxnSp>
        <p:nvCxnSpPr>
          <p:cNvPr id="513" name="Google Shape;513;p71"/>
          <p:cNvCxnSpPr>
            <a:endCxn id="509" idx="1"/>
          </p:cNvCxnSpPr>
          <p:nvPr/>
        </p:nvCxnSpPr>
        <p:spPr>
          <a:xfrm>
            <a:off x="2693900" y="1992575"/>
            <a:ext cx="3949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72"/>
          <p:cNvSpPr txBox="1"/>
          <p:nvPr>
            <p:ph idx="1" type="body"/>
          </p:nvPr>
        </p:nvSpPr>
        <p:spPr>
          <a:xfrm>
            <a:off x="713250" y="1599450"/>
            <a:ext cx="7717500" cy="325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The keys on the server side is stored in a common location so that any server that receives the request can access these keys and process the request.</a:t>
            </a:r>
            <a:endParaRPr sz="1600"/>
          </a:p>
          <a:p>
            <a:pPr indent="-3302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To implement this, we use a redis store running on another server solely for this purpose.</a:t>
            </a:r>
            <a:endParaRPr sz="1600"/>
          </a:p>
          <a:p>
            <a:pPr indent="-3302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Each server can request the keys from this store based on the client id and decrypt the message and process the request.</a:t>
            </a:r>
            <a:endParaRPr sz="1600"/>
          </a:p>
        </p:txBody>
      </p:sp>
      <p:sp>
        <p:nvSpPr>
          <p:cNvPr id="519" name="Google Shape;519;p72"/>
          <p:cNvSpPr txBox="1"/>
          <p:nvPr>
            <p:ph type="title"/>
          </p:nvPr>
        </p:nvSpPr>
        <p:spPr>
          <a:xfrm>
            <a:off x="1974300" y="97697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Encryption Key Storage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73"/>
          <p:cNvSpPr txBox="1"/>
          <p:nvPr>
            <p:ph idx="1" type="body"/>
          </p:nvPr>
        </p:nvSpPr>
        <p:spPr>
          <a:xfrm>
            <a:off x="2154750" y="1912350"/>
            <a:ext cx="4834500" cy="131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500">
                <a:latin typeface="Barlow Condensed ExtraLight"/>
                <a:ea typeface="Barlow Condensed ExtraLight"/>
                <a:cs typeface="Barlow Condensed ExtraLight"/>
                <a:sym typeface="Barlow Condensed ExtraLight"/>
              </a:rPr>
              <a:t>Demonstration</a:t>
            </a:r>
            <a:endParaRPr sz="18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74"/>
          <p:cNvSpPr txBox="1"/>
          <p:nvPr>
            <p:ph idx="1" type="body"/>
          </p:nvPr>
        </p:nvSpPr>
        <p:spPr>
          <a:xfrm>
            <a:off x="2154750" y="1912350"/>
            <a:ext cx="4834500" cy="131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500">
                <a:latin typeface="Barlow Condensed ExtraLight"/>
                <a:ea typeface="Barlow Condensed ExtraLight"/>
                <a:cs typeface="Barlow Condensed ExtraLight"/>
                <a:sym typeface="Barlow Condensed ExtraLight"/>
              </a:rPr>
              <a:t>Evaluation</a:t>
            </a:r>
            <a:endParaRPr sz="18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75"/>
          <p:cNvSpPr txBox="1"/>
          <p:nvPr>
            <p:ph idx="1" type="body"/>
          </p:nvPr>
        </p:nvSpPr>
        <p:spPr>
          <a:xfrm>
            <a:off x="713250" y="1599450"/>
            <a:ext cx="7717500" cy="325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To test the efficiency of the load balancer, we ran 4 servers on different GCP instances.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Then we simulate high load using stress tool on ubuntu.</a:t>
            </a:r>
            <a:endParaRPr sz="1600"/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“stress --cpu n” : runs  n threads on the cpu to occupy it.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We then look at how the requests are being routed.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In each of the situations, the requests were routed to the servers with least load, thereby receiving a response in a short time.</a:t>
            </a:r>
            <a:endParaRPr sz="1600"/>
          </a:p>
        </p:txBody>
      </p:sp>
      <p:sp>
        <p:nvSpPr>
          <p:cNvPr id="535" name="Google Shape;535;p75"/>
          <p:cNvSpPr txBox="1"/>
          <p:nvPr>
            <p:ph type="title"/>
          </p:nvPr>
        </p:nvSpPr>
        <p:spPr>
          <a:xfrm>
            <a:off x="1974300" y="97697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Load B</a:t>
            </a:r>
            <a:r>
              <a:rPr lang="en"/>
              <a:t>alancer</a:t>
            </a:r>
            <a:r>
              <a:rPr lang="en"/>
              <a:t> Evaluation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76"/>
          <p:cNvSpPr txBox="1"/>
          <p:nvPr>
            <p:ph idx="1" type="body"/>
          </p:nvPr>
        </p:nvSpPr>
        <p:spPr>
          <a:xfrm>
            <a:off x="713250" y="1599450"/>
            <a:ext cx="7717500" cy="325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When a server is under heavy load, if a request is directed to this server using a naive load balancing algorithm, the request takes 10.73s to finish (each request here includes generating the keys for encryption from scratch).</a:t>
            </a:r>
            <a:endParaRPr sz="1600"/>
          </a:p>
          <a:p>
            <a:pPr indent="-3302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Our load balancer takes only 6.86s to finish (given there is at least one server with low load).</a:t>
            </a:r>
            <a:endParaRPr sz="1600"/>
          </a:p>
          <a:p>
            <a:pPr indent="-3302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Using the compression algorithm, a dummy response that takes up 1275 bytes is transmitted in only 229 bytes without any loss.</a:t>
            </a:r>
            <a:endParaRPr sz="1600"/>
          </a:p>
          <a:p>
            <a:pPr indent="-3302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Besides this, we ran tests to ensure requests are being directed to a server that is down.</a:t>
            </a:r>
            <a:endParaRPr sz="1600"/>
          </a:p>
        </p:txBody>
      </p:sp>
      <p:sp>
        <p:nvSpPr>
          <p:cNvPr id="541" name="Google Shape;541;p76"/>
          <p:cNvSpPr txBox="1"/>
          <p:nvPr>
            <p:ph type="title"/>
          </p:nvPr>
        </p:nvSpPr>
        <p:spPr>
          <a:xfrm>
            <a:off x="1974300" y="97697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Load Balancer Evaluation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77"/>
          <p:cNvSpPr txBox="1"/>
          <p:nvPr>
            <p:ph idx="1" type="body"/>
          </p:nvPr>
        </p:nvSpPr>
        <p:spPr>
          <a:xfrm>
            <a:off x="713250" y="1599450"/>
            <a:ext cx="7717500" cy="325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Client - Server key exchange which includes both </a:t>
            </a:r>
            <a:r>
              <a:rPr lang="en" sz="1700"/>
              <a:t>symmetric</a:t>
            </a:r>
            <a:r>
              <a:rPr lang="en" sz="1700"/>
              <a:t> and </a:t>
            </a:r>
            <a:r>
              <a:rPr lang="en" sz="1700"/>
              <a:t>asymmetric</a:t>
            </a:r>
            <a:r>
              <a:rPr lang="en" sz="1700"/>
              <a:t>  methods using single client request.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All type of data - files, plain text, pictures etc can be shared by this approach.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We ran tests to check the correctness and data integrity of the pipeline.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We used Flask framework to build above application.</a:t>
            </a:r>
            <a:endParaRPr sz="17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700"/>
          </a:p>
        </p:txBody>
      </p:sp>
      <p:sp>
        <p:nvSpPr>
          <p:cNvPr id="547" name="Google Shape;547;p77"/>
          <p:cNvSpPr txBox="1"/>
          <p:nvPr>
            <p:ph type="title"/>
          </p:nvPr>
        </p:nvSpPr>
        <p:spPr>
          <a:xfrm>
            <a:off x="1974300" y="97697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Encryption </a:t>
            </a:r>
            <a:r>
              <a:rPr lang="en"/>
              <a:t>Evaluation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78"/>
          <p:cNvSpPr txBox="1"/>
          <p:nvPr>
            <p:ph idx="1" type="body"/>
          </p:nvPr>
        </p:nvSpPr>
        <p:spPr>
          <a:xfrm>
            <a:off x="713225" y="1348475"/>
            <a:ext cx="7717500" cy="325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Successfully implemented and deployed the load-balancer that can be used on cross-platform easily.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Provided end-to-end encryption of data using symmetric and asymmetric encryption.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Data compression functionality is provided for incoming data and outgoing data to enhance network performance.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Various functionality and performance tests are performed using GCP to demonstrate the working of load-balancer &amp; data encryption.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553" name="Google Shape;553;p78"/>
          <p:cNvSpPr txBox="1"/>
          <p:nvPr>
            <p:ph type="title"/>
          </p:nvPr>
        </p:nvSpPr>
        <p:spPr>
          <a:xfrm>
            <a:off x="1974300" y="6069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52"/>
          <p:cNvSpPr txBox="1"/>
          <p:nvPr>
            <p:ph idx="1" type="body"/>
          </p:nvPr>
        </p:nvSpPr>
        <p:spPr>
          <a:xfrm>
            <a:off x="713250" y="1431550"/>
            <a:ext cx="7717500" cy="29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Peter Sommerad, Reverse Proxy Patterns: This paper talks about the 3 patterns ( Protection Reverse Proxy Pattern, Integration Reverse Proxy pattern, Front Door pattern) to understand reverse proxy solutions and applied to design reverse proxy architectures.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Jiang Du and GuoXin Nie: Design and implementation of Security Reverse Data Proxy server based on SSL.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Zahra Mohammed Elngomi, Khalid Khanfar, A Comparative Study of Load Balancing Algorithms: This paper describes the different types of load balancing algorithms explaining their categories and classification. It takes into account two load balancing approaches static and dynamic.</a:t>
            </a:r>
            <a:endParaRPr sz="1400">
              <a:solidFill>
                <a:schemeClr val="dk1"/>
              </a:solidFill>
            </a:endParaRPr>
          </a:p>
        </p:txBody>
      </p:sp>
      <p:sp>
        <p:nvSpPr>
          <p:cNvPr id="336" name="Google Shape;336;p52"/>
          <p:cNvSpPr txBox="1"/>
          <p:nvPr>
            <p:ph type="title"/>
          </p:nvPr>
        </p:nvSpPr>
        <p:spPr>
          <a:xfrm>
            <a:off x="1974300" y="7407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Related Work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79"/>
          <p:cNvSpPr txBox="1"/>
          <p:nvPr>
            <p:ph idx="1" type="body"/>
          </p:nvPr>
        </p:nvSpPr>
        <p:spPr>
          <a:xfrm>
            <a:off x="713225" y="1348475"/>
            <a:ext cx="7717500" cy="325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Currently our load balancer does not support complete caching due to the limited amount of time we had to implement this.</a:t>
            </a:r>
            <a:endParaRPr sz="1600"/>
          </a:p>
          <a:p>
            <a:pPr indent="-3302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Implementing a firewall on the load balancer.</a:t>
            </a:r>
            <a:endParaRPr sz="1600"/>
          </a:p>
          <a:p>
            <a:pPr indent="-3302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Using multiple load balancers to avoid any bottlenecks - </a:t>
            </a:r>
            <a:r>
              <a:rPr lang="en" sz="1600"/>
              <a:t>resilience</a:t>
            </a:r>
            <a:r>
              <a:rPr lang="en" sz="1600"/>
              <a:t>.</a:t>
            </a:r>
            <a:endParaRPr sz="1600"/>
          </a:p>
          <a:p>
            <a:pPr indent="-3302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Auto </a:t>
            </a:r>
            <a:r>
              <a:rPr lang="en" sz="1600"/>
              <a:t>Scaling</a:t>
            </a:r>
            <a:r>
              <a:rPr lang="en" sz="1600"/>
              <a:t> Mechanism based on CPU, Memory, Bandwidth availability etc.</a:t>
            </a:r>
            <a:endParaRPr sz="1600"/>
          </a:p>
        </p:txBody>
      </p:sp>
      <p:sp>
        <p:nvSpPr>
          <p:cNvPr id="559" name="Google Shape;559;p79"/>
          <p:cNvSpPr txBox="1"/>
          <p:nvPr>
            <p:ph type="title"/>
          </p:nvPr>
        </p:nvSpPr>
        <p:spPr>
          <a:xfrm>
            <a:off x="1974300" y="6069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work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80"/>
          <p:cNvSpPr txBox="1"/>
          <p:nvPr>
            <p:ph type="title"/>
          </p:nvPr>
        </p:nvSpPr>
        <p:spPr>
          <a:xfrm>
            <a:off x="1974300" y="6069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Barlow"/>
                <a:ea typeface="Barlow"/>
                <a:cs typeface="Barlow"/>
                <a:sym typeface="Barlow"/>
              </a:rPr>
              <a:t>Retrospective</a:t>
            </a:r>
            <a:endParaRPr b="1"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565" name="Google Shape;565;p80"/>
          <p:cNvSpPr txBox="1"/>
          <p:nvPr>
            <p:ph idx="1" type="body"/>
          </p:nvPr>
        </p:nvSpPr>
        <p:spPr>
          <a:xfrm>
            <a:off x="900725" y="1896150"/>
            <a:ext cx="2627400" cy="282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200"/>
              <a:t>what went well?</a:t>
            </a:r>
            <a:endParaRPr b="1" sz="1200"/>
          </a:p>
          <a:p>
            <a:pPr indent="-304800" lvl="0" marL="457200" rtl="0" algn="l">
              <a:spcBef>
                <a:spcPts val="160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Setting up of complete pipeline which includes Load-balancer and Encryption was successful.</a:t>
            </a:r>
            <a:endParaRPr sz="1200"/>
          </a:p>
        </p:txBody>
      </p:sp>
      <p:sp>
        <p:nvSpPr>
          <p:cNvPr id="566" name="Google Shape;566;p80"/>
          <p:cNvSpPr txBox="1"/>
          <p:nvPr>
            <p:ph idx="1" type="body"/>
          </p:nvPr>
        </p:nvSpPr>
        <p:spPr>
          <a:xfrm>
            <a:off x="3448500" y="1896150"/>
            <a:ext cx="2627400" cy="289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/>
              <a:t>what was confusing?</a:t>
            </a:r>
            <a:endParaRPr b="1" sz="1200"/>
          </a:p>
          <a:p>
            <a:pPr indent="-304800" lvl="0" marL="457200" rtl="0" algn="l">
              <a:spcBef>
                <a:spcPts val="160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Deploying the load-balancer on the GCP was little confusing as it took some time for the getting the GCP account to set up.</a:t>
            </a:r>
            <a:endParaRPr sz="1200"/>
          </a:p>
        </p:txBody>
      </p:sp>
      <p:sp>
        <p:nvSpPr>
          <p:cNvPr id="567" name="Google Shape;567;p80"/>
          <p:cNvSpPr txBox="1"/>
          <p:nvPr>
            <p:ph idx="1" type="body"/>
          </p:nvPr>
        </p:nvSpPr>
        <p:spPr>
          <a:xfrm>
            <a:off x="6020675" y="1825350"/>
            <a:ext cx="2627400" cy="289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/>
              <a:t>what didn’t go well?</a:t>
            </a:r>
            <a:endParaRPr b="1" sz="1200"/>
          </a:p>
          <a:p>
            <a:pPr indent="-304800" lvl="0" marL="457200" rtl="0" algn="l">
              <a:spcBef>
                <a:spcPts val="160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End to end Complete caching mechanism isn’t completed due to limited time frame. </a:t>
            </a:r>
            <a:endParaRPr sz="1200"/>
          </a:p>
          <a:p>
            <a:pPr indent="-304800" lvl="0" marL="457200" rtl="0" algn="l">
              <a:spcBef>
                <a:spcPts val="1600"/>
              </a:spcBef>
              <a:spcAft>
                <a:spcPts val="1600"/>
              </a:spcAft>
              <a:buSzPts val="1200"/>
              <a:buChar char="●"/>
            </a:pPr>
            <a:r>
              <a:rPr lang="en" sz="1200"/>
              <a:t>Missed in-person team work.</a:t>
            </a:r>
            <a:endParaRPr sz="1200"/>
          </a:p>
        </p:txBody>
      </p:sp>
      <p:sp>
        <p:nvSpPr>
          <p:cNvPr id="568" name="Google Shape;568;p80"/>
          <p:cNvSpPr txBox="1"/>
          <p:nvPr/>
        </p:nvSpPr>
        <p:spPr>
          <a:xfrm>
            <a:off x="1301100" y="1302750"/>
            <a:ext cx="673200" cy="5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8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🙂</a:t>
            </a:r>
            <a:endParaRPr sz="4800"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569" name="Google Shape;569;p80"/>
          <p:cNvSpPr txBox="1"/>
          <p:nvPr/>
        </p:nvSpPr>
        <p:spPr>
          <a:xfrm>
            <a:off x="3966550" y="1373550"/>
            <a:ext cx="673200" cy="5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48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😐</a:t>
            </a:r>
            <a:endParaRPr sz="4800"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570" name="Google Shape;570;p80"/>
          <p:cNvSpPr txBox="1"/>
          <p:nvPr/>
        </p:nvSpPr>
        <p:spPr>
          <a:xfrm>
            <a:off x="6496500" y="1454975"/>
            <a:ext cx="673200" cy="5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48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😕</a:t>
            </a:r>
            <a:endParaRPr sz="4800"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81"/>
          <p:cNvSpPr txBox="1"/>
          <p:nvPr>
            <p:ph idx="1" type="body"/>
          </p:nvPr>
        </p:nvSpPr>
        <p:spPr>
          <a:xfrm>
            <a:off x="713225" y="1348475"/>
            <a:ext cx="7717500" cy="325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>
                <a:solidFill>
                  <a:schemeClr val="hlink"/>
                </a:solidFill>
                <a:uFill>
                  <a:noFill/>
                </a:uFill>
                <a:hlinkClick r:id="rId3"/>
              </a:rPr>
              <a:t>https://www.nginx.com/resources/glossary/reverse-proxy-vs-load-balancer/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>
                <a:solidFill>
                  <a:schemeClr val="hlink"/>
                </a:solidFill>
                <a:uFill>
                  <a:noFill/>
                </a:uFill>
                <a:hlinkClick r:id="rId4"/>
              </a:rPr>
              <a:t>https://testdriven.io/courses/http-load-balancer/concepts/</a:t>
            </a:r>
            <a:endParaRPr sz="1400"/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Peter Sommerad, Reverse Proxy Patterns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Zeng Zeng and Bharadwaj Veeravalli. Rate-Based and Queue-Based Dynamic Load Balancing Algorithms in Distributed Systems, Proceedings of the Tenth International Conference on Parallel and Distributed Systems (ICPADS’04) 1521-9097/04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Zahra Mohammed Elngomi, Khalid Khanfar. A Comparative Study of Load Balancing Algorithms: A Review Paper, IJCSMC, Vol. 5, Issue. 6, June 2016, pg.448–458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Jiang Du, GuoXin Nie. Design and Implementation of Security Reverse Data Proxy Server Based on SSL, ICCIC 2011: Information and Management Engineering pp 523-528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Source Code - https://github.com/nithinveer/NetworkSystemsProject</a:t>
            </a:r>
            <a:endParaRPr sz="1400">
              <a:solidFill>
                <a:schemeClr val="dk1"/>
              </a:solidFill>
            </a:endParaRPr>
          </a:p>
        </p:txBody>
      </p:sp>
      <p:sp>
        <p:nvSpPr>
          <p:cNvPr id="576" name="Google Shape;576;p81"/>
          <p:cNvSpPr txBox="1"/>
          <p:nvPr>
            <p:ph type="title"/>
          </p:nvPr>
        </p:nvSpPr>
        <p:spPr>
          <a:xfrm>
            <a:off x="1974300" y="6069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82"/>
          <p:cNvSpPr txBox="1"/>
          <p:nvPr>
            <p:ph type="title"/>
          </p:nvPr>
        </p:nvSpPr>
        <p:spPr>
          <a:xfrm>
            <a:off x="1974300" y="2307450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 ?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53"/>
          <p:cNvSpPr txBox="1"/>
          <p:nvPr>
            <p:ph idx="1" type="body"/>
          </p:nvPr>
        </p:nvSpPr>
        <p:spPr>
          <a:xfrm>
            <a:off x="737400" y="1401050"/>
            <a:ext cx="7669200" cy="30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We deploy a lightweight load balancer that can be used cross platform and is very easy to deploy.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The load balancer manages the servers by querying them to check their health and status.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Besides this, the load balancer also compresses requests.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We used Asymmetric and symmetric key encryption technique to solve the problem.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Keys sharing is always a chicken &amp; egg problem.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We used asymmetric keys to share the symmetric keys.</a:t>
            </a:r>
            <a:endParaRPr sz="1600"/>
          </a:p>
        </p:txBody>
      </p:sp>
      <p:sp>
        <p:nvSpPr>
          <p:cNvPr id="342" name="Google Shape;342;p53"/>
          <p:cNvSpPr txBox="1"/>
          <p:nvPr>
            <p:ph type="title"/>
          </p:nvPr>
        </p:nvSpPr>
        <p:spPr>
          <a:xfrm>
            <a:off x="1974300" y="7919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techniques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54"/>
          <p:cNvSpPr txBox="1"/>
          <p:nvPr>
            <p:ph type="ctrTitle"/>
          </p:nvPr>
        </p:nvSpPr>
        <p:spPr>
          <a:xfrm>
            <a:off x="1473150" y="1817550"/>
            <a:ext cx="6197700" cy="150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Reverse Proxy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(Load Balancer)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55"/>
          <p:cNvSpPr txBox="1"/>
          <p:nvPr>
            <p:ph idx="1" type="body"/>
          </p:nvPr>
        </p:nvSpPr>
        <p:spPr>
          <a:xfrm>
            <a:off x="713250" y="1599450"/>
            <a:ext cx="7717500" cy="325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1600">
                <a:solidFill>
                  <a:schemeClr val="dk1"/>
                </a:solidFill>
              </a:rPr>
              <a:t>Load balancing is the methodical and efficient distribution of network or application traffic across multiple servers in a server farm.</a:t>
            </a:r>
            <a:endParaRPr sz="1600">
              <a:solidFill>
                <a:schemeClr val="dk1"/>
              </a:solidFill>
            </a:endParaRPr>
          </a:p>
          <a:p>
            <a:pPr indent="-3746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●"/>
            </a:pPr>
            <a:r>
              <a:rPr lang="en" sz="1600">
                <a:solidFill>
                  <a:schemeClr val="dk1"/>
                </a:solidFill>
              </a:rPr>
              <a:t>We designed our load balancer to be lightweight and easy to deploy.</a:t>
            </a:r>
            <a:endParaRPr sz="1600">
              <a:solidFill>
                <a:schemeClr val="dk1"/>
              </a:solidFill>
            </a:endParaRPr>
          </a:p>
          <a:p>
            <a:pPr indent="-3746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●"/>
            </a:pPr>
            <a:r>
              <a:rPr lang="en" sz="1600">
                <a:solidFill>
                  <a:schemeClr val="dk1"/>
                </a:solidFill>
              </a:rPr>
              <a:t>To achieve this, we only need to input a config file that contains the IP and port of all the servers in the server farm.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353" name="Google Shape;353;p55"/>
          <p:cNvSpPr txBox="1"/>
          <p:nvPr>
            <p:ph type="title"/>
          </p:nvPr>
        </p:nvSpPr>
        <p:spPr>
          <a:xfrm>
            <a:off x="1974300" y="97697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Load Balancer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" name="Google Shape;358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66350" y="1465188"/>
            <a:ext cx="1476000" cy="2056550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56"/>
          <p:cNvSpPr txBox="1"/>
          <p:nvPr>
            <p:ph idx="2" type="subTitle"/>
          </p:nvPr>
        </p:nvSpPr>
        <p:spPr>
          <a:xfrm>
            <a:off x="3625800" y="2571899"/>
            <a:ext cx="19389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Queries the health of each server</a:t>
            </a:r>
            <a:endParaRPr/>
          </a:p>
        </p:txBody>
      </p:sp>
      <p:cxnSp>
        <p:nvCxnSpPr>
          <p:cNvPr id="360" name="Google Shape;360;p56"/>
          <p:cNvCxnSpPr>
            <a:endCxn id="358" idx="1"/>
          </p:cNvCxnSpPr>
          <p:nvPr/>
        </p:nvCxnSpPr>
        <p:spPr>
          <a:xfrm>
            <a:off x="2717150" y="2493462"/>
            <a:ext cx="3949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61" name="Google Shape;361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0850" y="1613863"/>
            <a:ext cx="1759200" cy="1759200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p56"/>
          <p:cNvSpPr txBox="1"/>
          <p:nvPr/>
        </p:nvSpPr>
        <p:spPr>
          <a:xfrm>
            <a:off x="964750" y="3278113"/>
            <a:ext cx="169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</a:rPr>
              <a:t>Load Balancer</a:t>
            </a: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363" name="Google Shape;363;p56"/>
          <p:cNvSpPr txBox="1"/>
          <p:nvPr>
            <p:ph idx="4294967295" type="title"/>
          </p:nvPr>
        </p:nvSpPr>
        <p:spPr>
          <a:xfrm>
            <a:off x="1974300" y="97697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Load Balancer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57"/>
          <p:cNvSpPr txBox="1"/>
          <p:nvPr>
            <p:ph idx="1" type="body"/>
          </p:nvPr>
        </p:nvSpPr>
        <p:spPr>
          <a:xfrm>
            <a:off x="713250" y="1599450"/>
            <a:ext cx="7717500" cy="325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en" sz="1400">
                <a:solidFill>
                  <a:schemeClr val="dk1"/>
                </a:solidFill>
              </a:rPr>
              <a:t>To distribute the incoming requests, it uses a combination of the server’s status, including available memory, cpu, etc. to efficiently find a server to process this request.</a:t>
            </a:r>
            <a:endParaRPr sz="1400">
              <a:solidFill>
                <a:schemeClr val="dk1"/>
              </a:solidFill>
            </a:endParaRPr>
          </a:p>
        </p:txBody>
      </p:sp>
      <p:sp>
        <p:nvSpPr>
          <p:cNvPr id="369" name="Google Shape;369;p57"/>
          <p:cNvSpPr txBox="1"/>
          <p:nvPr>
            <p:ph type="title"/>
          </p:nvPr>
        </p:nvSpPr>
        <p:spPr>
          <a:xfrm>
            <a:off x="1974300" y="97697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Load Balancer</a:t>
            </a:r>
            <a:endParaRPr/>
          </a:p>
        </p:txBody>
      </p:sp>
      <p:pic>
        <p:nvPicPr>
          <p:cNvPr id="370" name="Google Shape;370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16750" y="2371688"/>
            <a:ext cx="1476000" cy="2056550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57"/>
          <p:cNvSpPr txBox="1"/>
          <p:nvPr>
            <p:ph idx="4294967295" type="subTitle"/>
          </p:nvPr>
        </p:nvSpPr>
        <p:spPr>
          <a:xfrm>
            <a:off x="3217700" y="3478400"/>
            <a:ext cx="2793300" cy="84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CPU usage, Memory Usage, etc.</a:t>
            </a:r>
            <a:endParaRPr/>
          </a:p>
        </p:txBody>
      </p:sp>
      <p:pic>
        <p:nvPicPr>
          <p:cNvPr id="372" name="Google Shape;372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1250" y="2520363"/>
            <a:ext cx="1759200" cy="1759200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57"/>
          <p:cNvSpPr txBox="1"/>
          <p:nvPr/>
        </p:nvSpPr>
        <p:spPr>
          <a:xfrm>
            <a:off x="1015150" y="4184613"/>
            <a:ext cx="169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</a:rPr>
              <a:t>Load Balancer</a:t>
            </a: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374" name="Google Shape;374;p57"/>
          <p:cNvCxnSpPr/>
          <p:nvPr/>
        </p:nvCxnSpPr>
        <p:spPr>
          <a:xfrm rot="10800000">
            <a:off x="2639750" y="3399962"/>
            <a:ext cx="3949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58"/>
          <p:cNvSpPr txBox="1"/>
          <p:nvPr>
            <p:ph idx="1" type="body"/>
          </p:nvPr>
        </p:nvSpPr>
        <p:spPr>
          <a:xfrm>
            <a:off x="713250" y="1599450"/>
            <a:ext cx="7717500" cy="325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en" sz="1400">
                <a:solidFill>
                  <a:schemeClr val="dk1"/>
                </a:solidFill>
              </a:rPr>
              <a:t>It also compresses the outgoing data so that less data is transmitted, thereby reducing the load on the network.</a:t>
            </a:r>
            <a:endParaRPr sz="1400">
              <a:solidFill>
                <a:schemeClr val="dk1"/>
              </a:solidFill>
            </a:endParaRPr>
          </a:p>
        </p:txBody>
      </p:sp>
      <p:sp>
        <p:nvSpPr>
          <p:cNvPr id="380" name="Google Shape;380;p58"/>
          <p:cNvSpPr txBox="1"/>
          <p:nvPr>
            <p:ph type="title"/>
          </p:nvPr>
        </p:nvSpPr>
        <p:spPr>
          <a:xfrm>
            <a:off x="1974300" y="97697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Load Balancer</a:t>
            </a:r>
            <a:endParaRPr/>
          </a:p>
        </p:txBody>
      </p:sp>
      <p:sp>
        <p:nvSpPr>
          <p:cNvPr id="381" name="Google Shape;381;p58"/>
          <p:cNvSpPr txBox="1"/>
          <p:nvPr>
            <p:ph idx="4294967295" type="subTitle"/>
          </p:nvPr>
        </p:nvSpPr>
        <p:spPr>
          <a:xfrm>
            <a:off x="3217700" y="3263525"/>
            <a:ext cx="2793300" cy="84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Compress</a:t>
            </a:r>
            <a:endParaRPr/>
          </a:p>
        </p:txBody>
      </p:sp>
      <p:pic>
        <p:nvPicPr>
          <p:cNvPr id="382" name="Google Shape;382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71550" y="2251788"/>
            <a:ext cx="1759200" cy="1759200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58"/>
          <p:cNvSpPr txBox="1"/>
          <p:nvPr/>
        </p:nvSpPr>
        <p:spPr>
          <a:xfrm>
            <a:off x="6735450" y="3916038"/>
            <a:ext cx="169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</a:rPr>
              <a:t>Load Balancer</a:t>
            </a: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384" name="Google Shape;384;p58"/>
          <p:cNvCxnSpPr/>
          <p:nvPr/>
        </p:nvCxnSpPr>
        <p:spPr>
          <a:xfrm rot="10800000">
            <a:off x="2639750" y="3185087"/>
            <a:ext cx="3949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85" name="Google Shape;385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63756" y="2346550"/>
            <a:ext cx="1476000" cy="2056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inimalist HS Weekly Planner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A6CBC2"/>
      </a:accent1>
      <a:accent2>
        <a:srgbClr val="F8C2B2"/>
      </a:accent2>
      <a:accent3>
        <a:srgbClr val="D9D9D9"/>
      </a:accent3>
      <a:accent4>
        <a:srgbClr val="C1CFE1"/>
      </a:accent4>
      <a:accent5>
        <a:srgbClr val="C1E1D6"/>
      </a:accent5>
      <a:accent6>
        <a:srgbClr val="FFFFFF"/>
      </a:accent6>
      <a:hlink>
        <a:srgbClr val="1D262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